
<file path=[Content_Types].xml><?xml version="1.0" encoding="utf-8"?>
<Types xmlns="http://schemas.openxmlformats.org/package/2006/content-types">
  <Default Extension="png" ContentType="image/png"/>
  <Default Extension="tmp" ContentType="image/png"/>
  <Default Extension="emf" ContentType="image/x-emf"/>
  <Default Extension="mov" ContentType="video/quicktime"/>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2" r:id="rId14"/>
    <p:sldId id="268" r:id="rId15"/>
    <p:sldId id="269" r:id="rId16"/>
    <p:sldId id="270" r:id="rId17"/>
    <p:sldId id="27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浅色样式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13" autoAdjust="0"/>
    <p:restoredTop sz="94660"/>
  </p:normalViewPr>
  <p:slideViewPr>
    <p:cSldViewPr snapToGrid="0">
      <p:cViewPr varScale="1">
        <p:scale>
          <a:sx n="62" d="100"/>
          <a:sy n="62" d="100"/>
        </p:scale>
        <p:origin x="72" y="3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2.png>
</file>

<file path=ppt/media/image3.png>
</file>

<file path=ppt/media/image5.tmp>
</file>

<file path=ppt/media/image6.tmp>
</file>

<file path=ppt/media/image7.tmp>
</file>

<file path=ppt/media/image8.tmp>
</file>

<file path=ppt/media/image9.png>
</file>

<file path=ppt/media/media1.mov>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7" name="Picture 6" descr="Droplets-HD-Title-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1751012" y="1300785"/>
            <a:ext cx="8689976" cy="2509213"/>
          </a:xfrm>
        </p:spPr>
        <p:txBody>
          <a:bodyPr anchor="b">
            <a:normAutofit/>
          </a:bodyPr>
          <a:lstStyle>
            <a:lvl1pPr algn="ctr">
              <a:defRPr sz="4800"/>
            </a:lvl1pPr>
          </a:lstStyle>
          <a:p>
            <a:r>
              <a:rPr lang="zh-CN" altLang="en-US"/>
              <a:t>单击此处编辑母版标题样式</a:t>
            </a:r>
            <a:endParaRPr lang="en-US" dirty="0"/>
          </a:p>
        </p:txBody>
      </p:sp>
      <p:sp>
        <p:nvSpPr>
          <p:cNvPr id="3" name="Subtitle 2"/>
          <p:cNvSpPr>
            <a:spLocks noGrp="1"/>
          </p:cNvSpPr>
          <p:nvPr>
            <p:ph type="subTitle" idx="1"/>
          </p:nvPr>
        </p:nvSpPr>
        <p:spPr>
          <a:xfrm>
            <a:off x="1751012" y="3886200"/>
            <a:ext cx="8689976" cy="1371599"/>
          </a:xfrm>
        </p:spPr>
        <p:txBody>
          <a:bodyPr>
            <a:normAutofit/>
          </a:bodyPr>
          <a:lstStyle>
            <a:lvl1pPr marL="0" indent="0" algn="ctr">
              <a:buNone/>
              <a:defRPr sz="2200">
                <a:solidFill>
                  <a:schemeClr val="bg1">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94" y="4289374"/>
            <a:ext cx="10364432" cy="811610"/>
          </a:xfrm>
        </p:spPr>
        <p:txBody>
          <a:bodyPr anchor="b"/>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184744" y="698261"/>
            <a:ext cx="9822532" cy="3214136"/>
          </a:xfrm>
          <a:prstGeom prst="roundRect">
            <a:avLst>
              <a:gd name="adj" fmla="val 4944"/>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913774" y="5108728"/>
            <a:ext cx="10364452" cy="682472"/>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4/4/2018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599"/>
            <a:ext cx="10364452" cy="3427245"/>
          </a:xfrm>
        </p:spPr>
        <p:txBody>
          <a:bodyPr anchor="ctr"/>
          <a:lstStyle>
            <a:lvl1pPr algn="ctr">
              <a:defRPr sz="320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913775" y="4204821"/>
            <a:ext cx="10364452" cy="1586380"/>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4/4/2018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1446212" y="609600"/>
            <a:ext cx="9302752" cy="2992904"/>
          </a:xfrm>
        </p:spPr>
        <p:txBody>
          <a:bodyPr anchor="ctr"/>
          <a:lstStyle>
            <a:lvl1pPr>
              <a:defRPr sz="3200"/>
            </a:lvl1pPr>
          </a:lstStyle>
          <a:p>
            <a:r>
              <a:rPr lang="zh-CN" altLang="en-US"/>
              <a:t>单击此处编辑母版标题样式</a:t>
            </a:r>
            <a:endParaRPr lang="en-US" dirty="0"/>
          </a:p>
        </p:txBody>
      </p:sp>
      <p:sp>
        <p:nvSpPr>
          <p:cNvPr id="12" name="Text Placeholder 3"/>
          <p:cNvSpPr>
            <a:spLocks noGrp="1"/>
          </p:cNvSpPr>
          <p:nvPr>
            <p:ph type="body" sz="half" idx="13"/>
          </p:nvPr>
        </p:nvSpPr>
        <p:spPr>
          <a:xfrm>
            <a:off x="1720644" y="3610032"/>
            <a:ext cx="8752299" cy="59478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4" name="Text Placeholder 3"/>
          <p:cNvSpPr>
            <a:spLocks noGrp="1"/>
          </p:cNvSpPr>
          <p:nvPr>
            <p:ph type="body" sz="half" idx="2"/>
          </p:nvPr>
        </p:nvSpPr>
        <p:spPr>
          <a:xfrm>
            <a:off x="913774" y="4372796"/>
            <a:ext cx="10364452" cy="1421053"/>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4/4/2018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13" name="TextBox 12"/>
          <p:cNvSpPr txBox="1"/>
          <p:nvPr/>
        </p:nvSpPr>
        <p:spPr>
          <a:xfrm>
            <a:off x="1001488" y="75416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4" name="TextBox 13"/>
          <p:cNvSpPr txBox="1"/>
          <p:nvPr/>
        </p:nvSpPr>
        <p:spPr>
          <a:xfrm>
            <a:off x="10557558" y="299357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2138721"/>
            <a:ext cx="10364452" cy="2511835"/>
          </a:xfrm>
        </p:spPr>
        <p:txBody>
          <a:bodyPr anchor="b"/>
          <a:lstStyle>
            <a:lvl1pPr algn="ctr">
              <a:defRPr sz="3200"/>
            </a:lvl1pPr>
          </a:lstStyle>
          <a:p>
            <a:r>
              <a:rPr lang="zh-CN" altLang="en-US"/>
              <a:t>单击此处编辑母版标题样式</a:t>
            </a:r>
            <a:endParaRPr lang="en-US" dirty="0"/>
          </a:p>
        </p:txBody>
      </p:sp>
      <p:sp>
        <p:nvSpPr>
          <p:cNvPr id="4" name="Text Placeholder 3"/>
          <p:cNvSpPr>
            <a:spLocks noGrp="1"/>
          </p:cNvSpPr>
          <p:nvPr>
            <p:ph type="body" sz="half" idx="2"/>
          </p:nvPr>
        </p:nvSpPr>
        <p:spPr>
          <a:xfrm>
            <a:off x="913775" y="4662335"/>
            <a:ext cx="10364452"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4/4/2018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栏">
    <p:spTree>
      <p:nvGrpSpPr>
        <p:cNvPr id="1" name=""/>
        <p:cNvGrpSpPr/>
        <p:nvPr/>
      </p:nvGrpSpPr>
      <p:grpSpPr>
        <a:xfrm>
          <a:off x="0" y="0"/>
          <a:ext cx="0" cy="0"/>
          <a:chOff x="0" y="0"/>
          <a:chExt cx="0" cy="0"/>
        </a:xfrm>
      </p:grpSpPr>
      <p:pic>
        <p:nvPicPr>
          <p:cNvPr id="13" name="Picture 1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5" name="Title 1"/>
          <p:cNvSpPr>
            <a:spLocks noGrp="1"/>
          </p:cNvSpPr>
          <p:nvPr>
            <p:ph type="title"/>
          </p:nvPr>
        </p:nvSpPr>
        <p:spPr>
          <a:xfrm>
            <a:off x="913774" y="609600"/>
            <a:ext cx="10364452" cy="1605094"/>
          </a:xfrm>
        </p:spPr>
        <p:txBody>
          <a:bodyPr/>
          <a:lstStyle/>
          <a:p>
            <a:r>
              <a:rPr lang="zh-CN" altLang="en-US"/>
              <a:t>单击此处编辑母版标题样式</a:t>
            </a:r>
            <a:endParaRPr lang="en-US" dirty="0"/>
          </a:p>
        </p:txBody>
      </p:sp>
      <p:sp>
        <p:nvSpPr>
          <p:cNvPr id="7" name="Text Placeholder 2"/>
          <p:cNvSpPr>
            <a:spLocks noGrp="1"/>
          </p:cNvSpPr>
          <p:nvPr>
            <p:ph type="body" idx="1"/>
          </p:nvPr>
        </p:nvSpPr>
        <p:spPr>
          <a:xfrm>
            <a:off x="913774" y="2367093"/>
            <a:ext cx="3298976"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8" name="Text Placeholder 3"/>
          <p:cNvSpPr>
            <a:spLocks noGrp="1"/>
          </p:cNvSpPr>
          <p:nvPr>
            <p:ph type="body" sz="half" idx="15"/>
          </p:nvPr>
        </p:nvSpPr>
        <p:spPr>
          <a:xfrm>
            <a:off x="913774" y="2943355"/>
            <a:ext cx="3298976"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9" name="Text Placeholder 4"/>
          <p:cNvSpPr>
            <a:spLocks noGrp="1"/>
          </p:cNvSpPr>
          <p:nvPr>
            <p:ph type="body" sz="quarter" idx="3"/>
          </p:nvPr>
        </p:nvSpPr>
        <p:spPr>
          <a:xfrm>
            <a:off x="4452389" y="2367093"/>
            <a:ext cx="3291521"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10" name="Text Placeholder 3"/>
          <p:cNvSpPr>
            <a:spLocks noGrp="1"/>
          </p:cNvSpPr>
          <p:nvPr>
            <p:ph type="body" sz="half" idx="16"/>
          </p:nvPr>
        </p:nvSpPr>
        <p:spPr>
          <a:xfrm>
            <a:off x="4441348" y="2943355"/>
            <a:ext cx="3303351"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11" name="Text Placeholder 4"/>
          <p:cNvSpPr>
            <a:spLocks noGrp="1"/>
          </p:cNvSpPr>
          <p:nvPr>
            <p:ph type="body" sz="quarter" idx="13"/>
          </p:nvPr>
        </p:nvSpPr>
        <p:spPr>
          <a:xfrm>
            <a:off x="7973298" y="2367093"/>
            <a:ext cx="3304928" cy="576262"/>
          </a:xfrm>
        </p:spPr>
        <p:txBody>
          <a:bodyPr anchor="b">
            <a:noAutofit/>
          </a:bodyPr>
          <a:lstStyle>
            <a:lvl1pPr marL="0" indent="0" algn="ctr">
              <a:lnSpc>
                <a:spcPct val="85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12" name="Text Placeholder 3"/>
          <p:cNvSpPr>
            <a:spLocks noGrp="1"/>
          </p:cNvSpPr>
          <p:nvPr>
            <p:ph type="body" sz="half" idx="17"/>
          </p:nvPr>
        </p:nvSpPr>
        <p:spPr>
          <a:xfrm>
            <a:off x="7973298" y="2943355"/>
            <a:ext cx="3304928" cy="284784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3" name="Date Placeholder 2"/>
          <p:cNvSpPr>
            <a:spLocks noGrp="1"/>
          </p:cNvSpPr>
          <p:nvPr>
            <p:ph type="dt" sz="half" idx="10"/>
          </p:nvPr>
        </p:nvSpPr>
        <p:spPr/>
        <p:txBody>
          <a:bodyPr/>
          <a:lstStyle/>
          <a:p>
            <a:fld id="{48A87A34-81AB-432B-8DAE-1953F412C126}" type="datetimeFigureOut">
              <a:rPr lang="en-US" dirty="0"/>
              <a:t>4/4/2018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栏">
    <p:spTree>
      <p:nvGrpSpPr>
        <p:cNvPr id="1" name=""/>
        <p:cNvGrpSpPr/>
        <p:nvPr/>
      </p:nvGrpSpPr>
      <p:grpSpPr>
        <a:xfrm>
          <a:off x="0" y="0"/>
          <a:ext cx="0" cy="0"/>
          <a:chOff x="0" y="0"/>
          <a:chExt cx="0" cy="0"/>
        </a:xfrm>
      </p:grpSpPr>
      <p:pic>
        <p:nvPicPr>
          <p:cNvPr id="16" name="Picture 15"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30" name="Title 1"/>
          <p:cNvSpPr>
            <a:spLocks noGrp="1"/>
          </p:cNvSpPr>
          <p:nvPr>
            <p:ph type="title"/>
          </p:nvPr>
        </p:nvSpPr>
        <p:spPr>
          <a:xfrm>
            <a:off x="913774" y="610772"/>
            <a:ext cx="10364452" cy="1603922"/>
          </a:xfrm>
        </p:spPr>
        <p:txBody>
          <a:bodyPr/>
          <a:lstStyle/>
          <a:p>
            <a:r>
              <a:rPr lang="zh-CN" altLang="en-US"/>
              <a:t>单击此处编辑母版标题样式</a:t>
            </a:r>
            <a:endParaRPr lang="en-US" dirty="0"/>
          </a:p>
        </p:txBody>
      </p:sp>
      <p:sp>
        <p:nvSpPr>
          <p:cNvPr id="19" name="Text Placeholder 2"/>
          <p:cNvSpPr>
            <a:spLocks noGrp="1"/>
          </p:cNvSpPr>
          <p:nvPr>
            <p:ph type="body" idx="1"/>
          </p:nvPr>
        </p:nvSpPr>
        <p:spPr>
          <a:xfrm>
            <a:off x="913774" y="4204820"/>
            <a:ext cx="3296409"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20" name="Picture Placeholder 2"/>
          <p:cNvSpPr>
            <a:spLocks noGrp="1" noChangeAspect="1"/>
          </p:cNvSpPr>
          <p:nvPr>
            <p:ph type="pic" idx="15"/>
          </p:nvPr>
        </p:nvSpPr>
        <p:spPr>
          <a:xfrm>
            <a:off x="913774" y="2367093"/>
            <a:ext cx="3296409" cy="1524000"/>
          </a:xfrm>
          <a:prstGeom prst="roundRect">
            <a:avLst>
              <a:gd name="adj" fmla="val 936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1" name="Text Placeholder 3"/>
          <p:cNvSpPr>
            <a:spLocks noGrp="1"/>
          </p:cNvSpPr>
          <p:nvPr>
            <p:ph type="body" sz="half" idx="18"/>
          </p:nvPr>
        </p:nvSpPr>
        <p:spPr>
          <a:xfrm>
            <a:off x="913774" y="4781082"/>
            <a:ext cx="3296409" cy="101011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22" name="Text Placeholder 4"/>
          <p:cNvSpPr>
            <a:spLocks noGrp="1"/>
          </p:cNvSpPr>
          <p:nvPr>
            <p:ph type="body" sz="quarter" idx="3"/>
          </p:nvPr>
        </p:nvSpPr>
        <p:spPr>
          <a:xfrm>
            <a:off x="4442759" y="4204820"/>
            <a:ext cx="3301828"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23" name="Picture Placeholder 2"/>
          <p:cNvSpPr>
            <a:spLocks noGrp="1" noChangeAspect="1"/>
          </p:cNvSpPr>
          <p:nvPr>
            <p:ph type="pic" idx="21"/>
          </p:nvPr>
        </p:nvSpPr>
        <p:spPr>
          <a:xfrm>
            <a:off x="4441348" y="2367093"/>
            <a:ext cx="3303352"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4" name="Text Placeholder 3"/>
          <p:cNvSpPr>
            <a:spLocks noGrp="1"/>
          </p:cNvSpPr>
          <p:nvPr>
            <p:ph type="body" sz="half" idx="19"/>
          </p:nvPr>
        </p:nvSpPr>
        <p:spPr>
          <a:xfrm>
            <a:off x="4441348" y="4781080"/>
            <a:ext cx="3303352" cy="101011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25" name="Text Placeholder 4"/>
          <p:cNvSpPr>
            <a:spLocks noGrp="1"/>
          </p:cNvSpPr>
          <p:nvPr>
            <p:ph type="body" sz="quarter" idx="13"/>
          </p:nvPr>
        </p:nvSpPr>
        <p:spPr>
          <a:xfrm>
            <a:off x="7973298" y="4204820"/>
            <a:ext cx="3300681" cy="576262"/>
          </a:xfrm>
        </p:spPr>
        <p:txBody>
          <a:bodyPr anchor="b">
            <a:noAutofit/>
          </a:bodyPr>
          <a:lstStyle>
            <a:lvl1pPr marL="0" indent="0" algn="ctr">
              <a:lnSpc>
                <a:spcPct val="85000"/>
              </a:lnSpc>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26" name="Picture Placeholder 2"/>
          <p:cNvSpPr>
            <a:spLocks noGrp="1" noChangeAspect="1"/>
          </p:cNvSpPr>
          <p:nvPr>
            <p:ph type="pic" idx="22"/>
          </p:nvPr>
        </p:nvSpPr>
        <p:spPr>
          <a:xfrm>
            <a:off x="7973298" y="2367093"/>
            <a:ext cx="3304928" cy="1524000"/>
          </a:xfrm>
          <a:prstGeom prst="roundRect">
            <a:avLst>
              <a:gd name="adj" fmla="val 8841"/>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27" name="Text Placeholder 3"/>
          <p:cNvSpPr>
            <a:spLocks noGrp="1"/>
          </p:cNvSpPr>
          <p:nvPr>
            <p:ph type="body" sz="half" idx="20"/>
          </p:nvPr>
        </p:nvSpPr>
        <p:spPr>
          <a:xfrm>
            <a:off x="7973173" y="4781078"/>
            <a:ext cx="3305053" cy="1010121"/>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编辑母版文本样式</a:t>
            </a:r>
          </a:p>
        </p:txBody>
      </p:sp>
      <p:sp>
        <p:nvSpPr>
          <p:cNvPr id="3" name="Date Placeholder 2"/>
          <p:cNvSpPr>
            <a:spLocks noGrp="1"/>
          </p:cNvSpPr>
          <p:nvPr>
            <p:ph type="dt" sz="half" idx="10"/>
          </p:nvPr>
        </p:nvSpPr>
        <p:spPr/>
        <p:txBody>
          <a:bodyPr/>
          <a:lstStyle/>
          <a:p>
            <a:fld id="{48A87A34-81AB-432B-8DAE-1953F412C126}" type="datetimeFigureOut">
              <a:rPr lang="en-US" dirty="0"/>
              <a:t>4/4/2018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zh-CN" altLang="en-US"/>
              <a:t>单击此处编辑母版标题样式</a:t>
            </a:r>
            <a:endParaRPr lang="en-US" dirty="0"/>
          </a:p>
        </p:txBody>
      </p:sp>
      <p:sp>
        <p:nvSpPr>
          <p:cNvPr id="11" name="Vertical Text Placeholder 2"/>
          <p:cNvSpPr>
            <a:spLocks noGrp="1"/>
          </p:cNvSpPr>
          <p:nvPr>
            <p:ph type="body" orient="vert" sz="quarter" idx="13"/>
          </p:nvPr>
        </p:nvSpPr>
        <p:spPr>
          <a:xfrm>
            <a:off x="913775" y="2367093"/>
            <a:ext cx="10364452" cy="3424107"/>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Vertical Title 1"/>
          <p:cNvSpPr>
            <a:spLocks noGrp="1"/>
          </p:cNvSpPr>
          <p:nvPr>
            <p:ph type="title" orient="vert"/>
          </p:nvPr>
        </p:nvSpPr>
        <p:spPr>
          <a:xfrm>
            <a:off x="8724900" y="609601"/>
            <a:ext cx="2553326" cy="5181599"/>
          </a:xfrm>
        </p:spPr>
        <p:txBody>
          <a:bodyPr vert="eaVert"/>
          <a:lstStyle>
            <a:lvl1pPr algn="l">
              <a:defRPr/>
            </a:lvl1pPr>
          </a:lstStyle>
          <a:p>
            <a:r>
              <a:rPr lang="zh-CN" altLang="en-US"/>
              <a:t>单击此处编辑母版标题样式</a:t>
            </a:r>
            <a:endParaRPr lang="en-US" dirty="0"/>
          </a:p>
        </p:txBody>
      </p:sp>
      <p:sp>
        <p:nvSpPr>
          <p:cNvPr id="8" name="Vertical Text Placeholder 2"/>
          <p:cNvSpPr>
            <a:spLocks noGrp="1"/>
          </p:cNvSpPr>
          <p:nvPr>
            <p:ph type="body" orient="vert" sz="quarter" idx="13"/>
          </p:nvPr>
        </p:nvSpPr>
        <p:spPr>
          <a:xfrm>
            <a:off x="913775" y="609601"/>
            <a:ext cx="7658724" cy="5181599"/>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zh-CN" altLang="en-US"/>
              <a:t>单击此处编辑母版标题样式</a:t>
            </a:r>
            <a:endParaRPr lang="en-US" dirty="0"/>
          </a:p>
        </p:txBody>
      </p:sp>
      <p:sp>
        <p:nvSpPr>
          <p:cNvPr id="12" name="Content Placeholder 2"/>
          <p:cNvSpPr>
            <a:spLocks noGrp="1"/>
          </p:cNvSpPr>
          <p:nvPr>
            <p:ph sz="quarter" idx="13"/>
          </p:nvPr>
        </p:nvSpPr>
        <p:spPr>
          <a:xfrm>
            <a:off x="913774" y="2367092"/>
            <a:ext cx="10363826" cy="342410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4/4/2018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9" name="Picture 8"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828563"/>
            <a:ext cx="10351752" cy="2736819"/>
          </a:xfrm>
        </p:spPr>
        <p:txBody>
          <a:bodyPr anchor="b">
            <a:normAutofit/>
          </a:bodyPr>
          <a:lstStyle>
            <a:lvl1pPr>
              <a:defRPr sz="4000"/>
            </a:lvl1pPr>
          </a:lstStyle>
          <a:p>
            <a:r>
              <a:rPr lang="zh-CN" altLang="en-US"/>
              <a:t>单击此处编辑母版标题样式</a:t>
            </a:r>
            <a:endParaRPr lang="en-US" dirty="0"/>
          </a:p>
        </p:txBody>
      </p:sp>
      <p:sp>
        <p:nvSpPr>
          <p:cNvPr id="3" name="Text Placeholder 2"/>
          <p:cNvSpPr>
            <a:spLocks noGrp="1"/>
          </p:cNvSpPr>
          <p:nvPr>
            <p:ph type="body" idx="1"/>
          </p:nvPr>
        </p:nvSpPr>
        <p:spPr>
          <a:xfrm>
            <a:off x="913774" y="3657457"/>
            <a:ext cx="10351752" cy="1368183"/>
          </a:xfrm>
        </p:spPr>
        <p:txBody>
          <a:bodyPr>
            <a:normAutofit/>
          </a:bodyPr>
          <a:lstStyle>
            <a:lvl1pPr marL="0" indent="0" algn="ctr">
              <a:buNone/>
              <a:defRPr sz="2000">
                <a:solidFill>
                  <a:schemeClr val="bg1">
                    <a:lumMod val="50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48A87A34-81AB-432B-8DAE-1953F412C126}" type="datetimeFigureOut">
              <a:rPr lang="en-US" dirty="0"/>
              <a:t>4/4/2018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zh-CN" altLang="en-US"/>
              <a:t>单击此处编辑母版标题样式</a:t>
            </a:r>
            <a:endParaRPr lang="en-US" dirty="0"/>
          </a:p>
        </p:txBody>
      </p:sp>
      <p:sp>
        <p:nvSpPr>
          <p:cNvPr id="12" name="Content Placeholder 2"/>
          <p:cNvSpPr>
            <a:spLocks noGrp="1"/>
          </p:cNvSpPr>
          <p:nvPr>
            <p:ph sz="quarter" idx="13"/>
          </p:nvPr>
        </p:nvSpPr>
        <p:spPr>
          <a:xfrm>
            <a:off x="913774" y="2367092"/>
            <a:ext cx="5106026" cy="342410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13" name="Content Placeholder 3"/>
          <p:cNvSpPr>
            <a:spLocks noGrp="1"/>
          </p:cNvSpPr>
          <p:nvPr>
            <p:ph sz="quarter" idx="14"/>
          </p:nvPr>
        </p:nvSpPr>
        <p:spPr>
          <a:xfrm>
            <a:off x="6172200" y="2367092"/>
            <a:ext cx="5105400" cy="342410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4/4/2018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pic>
        <p:nvPicPr>
          <p:cNvPr id="15" name="Picture 14"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itle 1"/>
          <p:cNvSpPr>
            <a:spLocks noGrp="1"/>
          </p:cNvSpPr>
          <p:nvPr>
            <p:ph type="title"/>
          </p:nvPr>
        </p:nvSpPr>
        <p:spPr>
          <a:xfrm>
            <a:off x="913775" y="618517"/>
            <a:ext cx="10364451" cy="1596177"/>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146328" y="2371018"/>
            <a:ext cx="487347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12" name="Content Placeholder 3"/>
          <p:cNvSpPr>
            <a:spLocks noGrp="1"/>
          </p:cNvSpPr>
          <p:nvPr>
            <p:ph sz="quarter" idx="13"/>
          </p:nvPr>
        </p:nvSpPr>
        <p:spPr>
          <a:xfrm>
            <a:off x="913774" y="3051012"/>
            <a:ext cx="5106027" cy="274018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6396423" y="2371018"/>
            <a:ext cx="4881804" cy="679994"/>
          </a:xfrm>
        </p:spPr>
        <p:txBody>
          <a:bodyPr anchor="b">
            <a:noAutofit/>
          </a:bodyPr>
          <a:lstStyle>
            <a:lvl1pPr marL="0" indent="0">
              <a:lnSpc>
                <a:spcPct val="85000"/>
              </a:lnSpc>
              <a:buNone/>
              <a:defRPr sz="26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13" name="Content Placeholder 5"/>
          <p:cNvSpPr>
            <a:spLocks noGrp="1"/>
          </p:cNvSpPr>
          <p:nvPr>
            <p:ph sz="quarter" idx="14"/>
          </p:nvPr>
        </p:nvSpPr>
        <p:spPr>
          <a:xfrm>
            <a:off x="6172200" y="3051012"/>
            <a:ext cx="5105401" cy="2740187"/>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4/4/2018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pic>
        <p:nvPicPr>
          <p:cNvPr id="8" name="Picture 7"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4/4/2018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7" name="Picture 6"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Date Placeholder 1"/>
          <p:cNvSpPr>
            <a:spLocks noGrp="1"/>
          </p:cNvSpPr>
          <p:nvPr>
            <p:ph type="dt" sz="half" idx="10"/>
          </p:nvPr>
        </p:nvSpPr>
        <p:spPr/>
        <p:txBody>
          <a:bodyPr/>
          <a:lstStyle/>
          <a:p>
            <a:fld id="{48A87A34-81AB-432B-8DAE-1953F412C126}" type="datetimeFigureOut">
              <a:rPr lang="en-US" dirty="0"/>
              <a:t>4/4/2018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pic>
        <p:nvPicPr>
          <p:cNvPr id="11" name="Picture 10"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5" y="609600"/>
            <a:ext cx="3935688" cy="2023252"/>
          </a:xfrm>
        </p:spPr>
        <p:txBody>
          <a:bodyPr anchor="b"/>
          <a:lstStyle>
            <a:lvl1pPr algn="ctr">
              <a:defRPr sz="3200"/>
            </a:lvl1pPr>
          </a:lstStyle>
          <a:p>
            <a:r>
              <a:rPr lang="zh-CN" altLang="en-US"/>
              <a:t>单击此处编辑母版标题样式</a:t>
            </a:r>
            <a:endParaRPr lang="en-US" dirty="0"/>
          </a:p>
        </p:txBody>
      </p:sp>
      <p:sp>
        <p:nvSpPr>
          <p:cNvPr id="10" name="Content Placeholder 2"/>
          <p:cNvSpPr>
            <a:spLocks noGrp="1"/>
          </p:cNvSpPr>
          <p:nvPr>
            <p:ph sz="quarter" idx="13"/>
          </p:nvPr>
        </p:nvSpPr>
        <p:spPr>
          <a:xfrm>
            <a:off x="5078062" y="609600"/>
            <a:ext cx="6200163" cy="5181599"/>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913774" y="2632852"/>
            <a:ext cx="3935689" cy="3158348"/>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4/4/2018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pic>
        <p:nvPicPr>
          <p:cNvPr id="10" name="Picture 9"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title"/>
          </p:nvPr>
        </p:nvSpPr>
        <p:spPr>
          <a:xfrm>
            <a:off x="913774" y="609600"/>
            <a:ext cx="5934969" cy="2023254"/>
          </a:xfrm>
        </p:spPr>
        <p:txBody>
          <a:bodyPr anchor="b"/>
          <a:lstStyle>
            <a:lvl1pPr algn="ct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7424803" y="609601"/>
            <a:ext cx="3255358" cy="5181600"/>
          </a:xfrm>
          <a:prstGeom prst="roundRect">
            <a:avLst>
              <a:gd name="adj" fmla="val 4943"/>
            </a:avLst>
          </a:prstGeom>
          <a:noFill/>
          <a:ln w="82550" cap="sq">
            <a:solidFill>
              <a:srgbClr val="EAEAEA"/>
            </a:solidFill>
            <a:miter lim="800000"/>
          </a:ln>
          <a:effectLst/>
          <a:scene3d>
            <a:camera prst="orthographicFront"/>
            <a:lightRig rig="threePt" dir="t">
              <a:rot lat="0" lon="0" rev="2700000"/>
            </a:lightRig>
          </a:scene3d>
          <a:sp3d contourW="6350">
            <a:bevelT h="38100"/>
            <a:contourClr>
              <a:srgbClr val="C0C0C0"/>
            </a:contourClr>
          </a:sp3d>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913794" y="2632852"/>
            <a:ext cx="5934949" cy="3158347"/>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Date Placeholder 4"/>
          <p:cNvSpPr>
            <a:spLocks noGrp="1"/>
          </p:cNvSpPr>
          <p:nvPr>
            <p:ph type="dt" sz="half" idx="10"/>
          </p:nvPr>
        </p:nvSpPr>
        <p:spPr/>
        <p:txBody>
          <a:bodyPr/>
          <a:lstStyle/>
          <a:p>
            <a:fld id="{48A87A34-81AB-432B-8DAE-1953F412C126}" type="datetimeFigureOut">
              <a:rPr lang="en-US" dirty="0"/>
              <a:t>4/4/2018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1026" name="Picture 2" descr="\\DROBO-FS\QuickDrops\JB\PPTX NG\Droplets\LightingOverlay.png"/>
          <p:cNvPicPr>
            <a:picLocks noChangeAspect="1" noChangeArrowheads="1"/>
          </p:cNvPicPr>
          <p:nvPr/>
        </p:nvPicPr>
        <p:blipFill>
          <a:blip r:embed="rId19">
            <a:alphaModFix/>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a:solidFill>
                  <a:srgbClr val="FFFFFF"/>
                </a:solidFill>
              </a14:hiddenFill>
            </a:ext>
          </a:extLst>
        </p:spPr>
      </p:pic>
      <p:sp>
        <p:nvSpPr>
          <p:cNvPr id="2" name="Title Placeholder 1"/>
          <p:cNvSpPr>
            <a:spLocks noGrp="1"/>
          </p:cNvSpPr>
          <p:nvPr>
            <p:ph type="title"/>
          </p:nvPr>
        </p:nvSpPr>
        <p:spPr>
          <a:xfrm>
            <a:off x="913775" y="618517"/>
            <a:ext cx="10364451" cy="1596177"/>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913775" y="2367093"/>
            <a:ext cx="10364452" cy="3424107"/>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7678737" y="5883275"/>
            <a:ext cx="2743200" cy="365125"/>
          </a:xfrm>
          <a:prstGeom prst="rect">
            <a:avLst/>
          </a:prstGeom>
        </p:spPr>
        <p:txBody>
          <a:bodyPr vert="horz" lIns="91440" tIns="45720" rIns="91440" bIns="45720" rtlCol="0" anchor="ctr"/>
          <a:lstStyle>
            <a:lvl1pPr algn="r">
              <a:defRPr sz="1000">
                <a:solidFill>
                  <a:schemeClr val="tx1"/>
                </a:solidFill>
              </a:defRPr>
            </a:lvl1pPr>
          </a:lstStyle>
          <a:p>
            <a:fld id="{48A87A34-81AB-432B-8DAE-1953F412C126}" type="datetimeFigureOut">
              <a:rPr lang="en-US" dirty="0"/>
              <a:pPr/>
              <a:t>4/4/2018</a:t>
            </a:fld>
            <a:endParaRPr lang="en-US" dirty="0"/>
          </a:p>
        </p:txBody>
      </p:sp>
      <p:sp>
        <p:nvSpPr>
          <p:cNvPr id="5" name="Footer Placeholder 4"/>
          <p:cNvSpPr>
            <a:spLocks noGrp="1"/>
          </p:cNvSpPr>
          <p:nvPr>
            <p:ph type="ftr" sz="quarter" idx="3"/>
          </p:nvPr>
        </p:nvSpPr>
        <p:spPr>
          <a:xfrm>
            <a:off x="913774" y="5883275"/>
            <a:ext cx="6672887" cy="365125"/>
          </a:xfrm>
          <a:prstGeom prst="rect">
            <a:avLst/>
          </a:prstGeom>
        </p:spPr>
        <p:txBody>
          <a:bodyPr vert="horz" lIns="91440" tIns="45720" rIns="91440" bIns="45720" rtlCol="0" anchor="ctr"/>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a:off x="10514011" y="5883275"/>
            <a:ext cx="764215" cy="365125"/>
          </a:xfrm>
          <a:prstGeom prst="rect">
            <a:avLst/>
          </a:prstGeom>
        </p:spPr>
        <p:txBody>
          <a:bodyPr vert="horz" lIns="91440" tIns="45720" rIns="91440" bIns="45720" rtlCol="0" anchor="ctr"/>
          <a:lstStyle>
            <a:lvl1pPr algn="r">
              <a:defRPr sz="1000">
                <a:solidFill>
                  <a:schemeClr val="tx1"/>
                </a:solidFill>
              </a:defRPr>
            </a:lvl1pPr>
          </a:lstStyle>
          <a:p>
            <a:fld id="{6D22F896-40B5-4ADD-8801-0D06FADFA09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ctr" defTabSz="914400" rtl="0" eaLnBrk="1" latinLnBrk="0" hangingPunct="1">
        <a:lnSpc>
          <a:spcPct val="90000"/>
        </a:lnSpc>
        <a:spcBef>
          <a:spcPct val="0"/>
        </a:spcBef>
        <a:buNone/>
        <a:defRPr sz="3600" kern="1200" cap="all" baseline="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tx1"/>
        </a:buClr>
        <a:buFont typeface="Arial" panose="020B0604020202020204" pitchFamily="34" charset="0"/>
        <a:buChar char="•"/>
        <a:defRPr sz="2000" kern="1200" cap="all" baseline="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tx1"/>
        </a:buClr>
        <a:buFont typeface="Arial" panose="020B0604020202020204" pitchFamily="34" charset="0"/>
        <a:buChar char="•"/>
        <a:defRPr sz="1800" kern="1200" cap="all"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tx1"/>
        </a:buClr>
        <a:buFont typeface="Arial" panose="020B0604020202020204" pitchFamily="34" charset="0"/>
        <a:buChar char="•"/>
        <a:defRPr sz="1600" kern="1200" cap="all" baseline="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tx1"/>
        </a:buClr>
        <a:buFont typeface="Arial" panose="020B0604020202020204" pitchFamily="34" charset="0"/>
        <a:buChar char="•"/>
        <a:defRPr sz="1400" kern="1200" cap="all"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image" Target="../media/image5.tmp"/><Relationship Id="rId1" Type="http://schemas.openxmlformats.org/officeDocument/2006/relationships/slideLayout" Target="../slideLayouts/slideLayout2.xml"/><Relationship Id="rId4" Type="http://schemas.openxmlformats.org/officeDocument/2006/relationships/image" Target="../media/image7.tmp"/></Relationships>
</file>

<file path=ppt/slides/_rels/slide12.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tmp"/><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7FFCA59-DF01-4C12-B193-97472318D639}"/>
              </a:ext>
            </a:extLst>
          </p:cNvPr>
          <p:cNvSpPr>
            <a:spLocks noGrp="1"/>
          </p:cNvSpPr>
          <p:nvPr>
            <p:ph type="ctrTitle"/>
          </p:nvPr>
        </p:nvSpPr>
        <p:spPr/>
        <p:txBody>
          <a:bodyPr/>
          <a:lstStyle/>
          <a:p>
            <a:r>
              <a:rPr lang="en-US" altLang="zh-CN" dirty="0"/>
              <a:t>E00</a:t>
            </a:r>
            <a:r>
              <a:rPr lang="zh-CN" altLang="en-US" dirty="0"/>
              <a:t>文件解析项目方案</a:t>
            </a:r>
          </a:p>
        </p:txBody>
      </p:sp>
      <p:sp>
        <p:nvSpPr>
          <p:cNvPr id="3" name="副标题 2">
            <a:extLst>
              <a:ext uri="{FF2B5EF4-FFF2-40B4-BE49-F238E27FC236}">
                <a16:creationId xmlns:a16="http://schemas.microsoft.com/office/drawing/2014/main" id="{2046D230-9BED-45A9-9C30-10F5F248ED15}"/>
              </a:ext>
            </a:extLst>
          </p:cNvPr>
          <p:cNvSpPr>
            <a:spLocks noGrp="1"/>
          </p:cNvSpPr>
          <p:nvPr>
            <p:ph type="subTitle" idx="1"/>
          </p:nvPr>
        </p:nvSpPr>
        <p:spPr/>
        <p:txBody>
          <a:bodyPr>
            <a:normAutofit fontScale="92500" lnSpcReduction="10000"/>
          </a:bodyPr>
          <a:lstStyle/>
          <a:p>
            <a:endParaRPr lang="en-US" altLang="zh-CN" dirty="0"/>
          </a:p>
          <a:p>
            <a:endParaRPr lang="en-US" altLang="zh-CN" dirty="0"/>
          </a:p>
          <a:p>
            <a:r>
              <a:rPr lang="zh-CN" altLang="en-US" dirty="0"/>
              <a:t>刘子煜    </a:t>
            </a:r>
            <a:r>
              <a:rPr lang="en-US" altLang="zh-CN" dirty="0"/>
              <a:t>20180404</a:t>
            </a:r>
            <a:endParaRPr lang="zh-CN" altLang="en-US" dirty="0"/>
          </a:p>
        </p:txBody>
      </p:sp>
    </p:spTree>
    <p:extLst>
      <p:ext uri="{BB962C8B-B14F-4D97-AF65-F5344CB8AC3E}">
        <p14:creationId xmlns:p14="http://schemas.microsoft.com/office/powerpoint/2010/main" val="4021038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0D9608-A2F8-402D-855C-2DC86122B215}"/>
              </a:ext>
            </a:extLst>
          </p:cNvPr>
          <p:cNvSpPr>
            <a:spLocks noGrp="1"/>
          </p:cNvSpPr>
          <p:nvPr>
            <p:ph type="title"/>
          </p:nvPr>
        </p:nvSpPr>
        <p:spPr/>
        <p:txBody>
          <a:bodyPr/>
          <a:lstStyle/>
          <a:p>
            <a:r>
              <a:rPr lang="zh-CN" altLang="en-US" dirty="0"/>
              <a:t>项目结构</a:t>
            </a:r>
          </a:p>
        </p:txBody>
      </p:sp>
      <p:sp>
        <p:nvSpPr>
          <p:cNvPr id="3" name="内容占位符 2">
            <a:extLst>
              <a:ext uri="{FF2B5EF4-FFF2-40B4-BE49-F238E27FC236}">
                <a16:creationId xmlns:a16="http://schemas.microsoft.com/office/drawing/2014/main" id="{9785F2EA-9E13-40E8-B867-A7325C9C93DB}"/>
              </a:ext>
            </a:extLst>
          </p:cNvPr>
          <p:cNvSpPr>
            <a:spLocks noGrp="1"/>
          </p:cNvSpPr>
          <p:nvPr>
            <p:ph sz="quarter" idx="13"/>
          </p:nvPr>
        </p:nvSpPr>
        <p:spPr/>
        <p:txBody>
          <a:bodyPr/>
          <a:lstStyle/>
          <a:p>
            <a:r>
              <a:rPr lang="zh-CN" altLang="en-US" dirty="0"/>
              <a:t>路径分析</a:t>
            </a:r>
            <a:endParaRPr lang="en-US" altLang="zh-CN" dirty="0"/>
          </a:p>
          <a:p>
            <a:r>
              <a:rPr lang="en-US" altLang="zh-CN" cap="none" dirty="0"/>
              <a:t>Dijkstra </a:t>
            </a:r>
            <a:r>
              <a:rPr lang="zh-CN" altLang="en-US" cap="none" dirty="0"/>
              <a:t>最短路径算法</a:t>
            </a:r>
            <a:endParaRPr lang="en-US" altLang="zh-CN" cap="none" dirty="0"/>
          </a:p>
          <a:p>
            <a:pPr lvl="1"/>
            <a:r>
              <a:rPr lang="zh-CN" altLang="zh-CN" dirty="0"/>
              <a:t>算法思想为：对于已知起点和终点，其最短路径之间存在中间结点，即已知起点到中间结点的最短路径和中间结点到终点的最短路径极为起终点之间的最短路径。</a:t>
            </a:r>
            <a:r>
              <a:rPr lang="zh-CN" altLang="en-US" dirty="0"/>
              <a:t>起终点间的最短路径</a:t>
            </a:r>
            <a:r>
              <a:rPr lang="zh-CN" altLang="zh-CN" dirty="0"/>
              <a:t>即可</a:t>
            </a:r>
            <a:r>
              <a:rPr lang="zh-CN" altLang="en-US" dirty="0"/>
              <a:t>先</a:t>
            </a:r>
            <a:r>
              <a:rPr lang="zh-CN" altLang="zh-CN" dirty="0"/>
              <a:t>求出起点到中间结点的最短路径，逐步扩展到终点。</a:t>
            </a:r>
          </a:p>
          <a:p>
            <a:endParaRPr lang="zh-CN" altLang="en-US" cap="none" dirty="0"/>
          </a:p>
        </p:txBody>
      </p:sp>
    </p:spTree>
    <p:extLst>
      <p:ext uri="{BB962C8B-B14F-4D97-AF65-F5344CB8AC3E}">
        <p14:creationId xmlns:p14="http://schemas.microsoft.com/office/powerpoint/2010/main" val="5289233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DBA17A-8496-4EBF-966F-85CB402352FC}"/>
              </a:ext>
            </a:extLst>
          </p:cNvPr>
          <p:cNvSpPr>
            <a:spLocks noGrp="1"/>
          </p:cNvSpPr>
          <p:nvPr>
            <p:ph type="title"/>
          </p:nvPr>
        </p:nvSpPr>
        <p:spPr/>
        <p:txBody>
          <a:bodyPr/>
          <a:lstStyle/>
          <a:p>
            <a:r>
              <a:rPr lang="en-US" altLang="zh-CN" cap="none" dirty="0"/>
              <a:t>Dijkstra </a:t>
            </a:r>
            <a:r>
              <a:rPr lang="zh-CN" altLang="en-US" cap="none" dirty="0"/>
              <a:t>最短路径算法</a:t>
            </a:r>
            <a:br>
              <a:rPr lang="en-US" altLang="zh-CN" cap="none" dirty="0"/>
            </a:br>
            <a:endParaRPr lang="zh-CN" altLang="en-US" dirty="0"/>
          </a:p>
        </p:txBody>
      </p:sp>
      <p:sp>
        <p:nvSpPr>
          <p:cNvPr id="3" name="内容占位符 2">
            <a:extLst>
              <a:ext uri="{FF2B5EF4-FFF2-40B4-BE49-F238E27FC236}">
                <a16:creationId xmlns:a16="http://schemas.microsoft.com/office/drawing/2014/main" id="{CF23272F-21A3-41C1-9C46-48AD113E5779}"/>
              </a:ext>
            </a:extLst>
          </p:cNvPr>
          <p:cNvSpPr>
            <a:spLocks noGrp="1"/>
          </p:cNvSpPr>
          <p:nvPr>
            <p:ph sz="quarter" idx="13"/>
          </p:nvPr>
        </p:nvSpPr>
        <p:spPr>
          <a:xfrm>
            <a:off x="813566" y="3876535"/>
            <a:ext cx="4497471" cy="2981465"/>
          </a:xfrm>
        </p:spPr>
        <p:txBody>
          <a:bodyPr>
            <a:normAutofit fontScale="70000" lnSpcReduction="20000"/>
          </a:bodyPr>
          <a:lstStyle/>
          <a:p>
            <a:r>
              <a:rPr lang="zh-CN" altLang="en-US" dirty="0"/>
              <a:t>最后就得出以结点</a:t>
            </a:r>
            <a:r>
              <a:rPr lang="en-US" altLang="zh-CN" dirty="0"/>
              <a:t>1</a:t>
            </a:r>
            <a:r>
              <a:rPr lang="zh-CN" altLang="en-US" dirty="0"/>
              <a:t>为根的最短路径树。图</a:t>
            </a:r>
            <a:r>
              <a:rPr lang="en-US" altLang="zh-CN" dirty="0"/>
              <a:t>E-2</a:t>
            </a:r>
            <a:r>
              <a:rPr lang="zh-CN" altLang="en-US" dirty="0"/>
              <a:t>给出了各步骤执行后的结果。</a:t>
            </a:r>
            <a:endParaRPr lang="en-US" altLang="zh-CN" dirty="0"/>
          </a:p>
          <a:p>
            <a:r>
              <a:rPr lang="zh-CN" altLang="en-US" dirty="0"/>
              <a:t>从最短路径树可清楚地找出从源结点</a:t>
            </a:r>
            <a:r>
              <a:rPr lang="en-US" altLang="zh-CN" dirty="0"/>
              <a:t>(</a:t>
            </a:r>
            <a:r>
              <a:rPr lang="zh-CN" altLang="en-US" dirty="0"/>
              <a:t>结点</a:t>
            </a:r>
            <a:r>
              <a:rPr lang="en-US" altLang="zh-CN" dirty="0"/>
              <a:t>1)</a:t>
            </a:r>
            <a:r>
              <a:rPr lang="zh-CN" altLang="en-US" dirty="0"/>
              <a:t>到网内任何一结点的最短路径。</a:t>
            </a:r>
            <a:endParaRPr lang="en-US" altLang="zh-CN" dirty="0"/>
          </a:p>
          <a:p>
            <a:r>
              <a:rPr lang="zh-CN" altLang="en-US" dirty="0"/>
              <a:t>结点</a:t>
            </a:r>
            <a:r>
              <a:rPr lang="en-US" altLang="zh-CN" dirty="0"/>
              <a:t>1</a:t>
            </a:r>
            <a:r>
              <a:rPr lang="zh-CN" altLang="en-US" dirty="0"/>
              <a:t>的路由表。此路由表指出对于发往某个目的结点的分组，从结点</a:t>
            </a:r>
            <a:r>
              <a:rPr lang="en-US" altLang="zh-CN" dirty="0"/>
              <a:t>1</a:t>
            </a:r>
            <a:r>
              <a:rPr lang="zh-CN" altLang="en-US" dirty="0"/>
              <a:t>发出后的下一跳结点（在算法中常称为“后继结点”）和距离。</a:t>
            </a:r>
            <a:endParaRPr lang="en-US" altLang="zh-CN" dirty="0"/>
          </a:p>
          <a:p>
            <a:r>
              <a:rPr lang="zh-CN" altLang="en-US" dirty="0"/>
              <a:t>像这样的路由表，在所有其他各结点中都有一个。但这就需要分别以这些结点为源结点，重新执行算法，然后才能找出以这个结点为根的最短路径树和相应的路由表。</a:t>
            </a:r>
          </a:p>
        </p:txBody>
      </p:sp>
      <p:pic>
        <p:nvPicPr>
          <p:cNvPr id="4" name="图片 3" descr="屏幕剪辑">
            <a:extLst>
              <a:ext uri="{FF2B5EF4-FFF2-40B4-BE49-F238E27FC236}">
                <a16:creationId xmlns:a16="http://schemas.microsoft.com/office/drawing/2014/main" id="{872749F6-AA91-4D9E-9C9F-C1372C882A16}"/>
              </a:ext>
            </a:extLst>
          </p:cNvPr>
          <p:cNvPicPr>
            <a:picLocks noChangeAspect="1"/>
          </p:cNvPicPr>
          <p:nvPr/>
        </p:nvPicPr>
        <p:blipFill rotWithShape="1">
          <a:blip r:embed="rId2"/>
          <a:srcRect l="24342" r="22213"/>
          <a:stretch/>
        </p:blipFill>
        <p:spPr>
          <a:xfrm>
            <a:off x="908226" y="1626346"/>
            <a:ext cx="3864189" cy="2225813"/>
          </a:xfrm>
          <a:prstGeom prst="rect">
            <a:avLst/>
          </a:prstGeom>
        </p:spPr>
      </p:pic>
      <p:pic>
        <p:nvPicPr>
          <p:cNvPr id="5" name="图片 4" descr="屏幕剪辑">
            <a:extLst>
              <a:ext uri="{FF2B5EF4-FFF2-40B4-BE49-F238E27FC236}">
                <a16:creationId xmlns:a16="http://schemas.microsoft.com/office/drawing/2014/main" id="{3A47E16F-0E82-4C2D-93AF-F5D7BA5B4A2E}"/>
              </a:ext>
            </a:extLst>
          </p:cNvPr>
          <p:cNvPicPr>
            <a:picLocks noChangeAspect="1"/>
          </p:cNvPicPr>
          <p:nvPr/>
        </p:nvPicPr>
        <p:blipFill>
          <a:blip r:embed="rId3"/>
          <a:stretch>
            <a:fillRect/>
          </a:stretch>
        </p:blipFill>
        <p:spPr>
          <a:xfrm>
            <a:off x="5406609" y="1384341"/>
            <a:ext cx="6248559" cy="2225813"/>
          </a:xfrm>
          <a:prstGeom prst="rect">
            <a:avLst/>
          </a:prstGeom>
        </p:spPr>
      </p:pic>
      <p:pic>
        <p:nvPicPr>
          <p:cNvPr id="6" name="图片 5" descr="屏幕剪辑">
            <a:extLst>
              <a:ext uri="{FF2B5EF4-FFF2-40B4-BE49-F238E27FC236}">
                <a16:creationId xmlns:a16="http://schemas.microsoft.com/office/drawing/2014/main" id="{EA453A63-EAD2-4308-B1C9-36B734DE1AAE}"/>
              </a:ext>
            </a:extLst>
          </p:cNvPr>
          <p:cNvPicPr>
            <a:picLocks noChangeAspect="1"/>
          </p:cNvPicPr>
          <p:nvPr/>
        </p:nvPicPr>
        <p:blipFill>
          <a:blip r:embed="rId4"/>
          <a:stretch>
            <a:fillRect/>
          </a:stretch>
        </p:blipFill>
        <p:spPr>
          <a:xfrm>
            <a:off x="5411245" y="3563387"/>
            <a:ext cx="6248560" cy="3238952"/>
          </a:xfrm>
          <a:prstGeom prst="rect">
            <a:avLst/>
          </a:prstGeom>
        </p:spPr>
      </p:pic>
    </p:spTree>
    <p:extLst>
      <p:ext uri="{BB962C8B-B14F-4D97-AF65-F5344CB8AC3E}">
        <p14:creationId xmlns:p14="http://schemas.microsoft.com/office/powerpoint/2010/main" val="36357013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1387E4E6-85B6-4D86-9510-2DD1B90CD972}"/>
              </a:ext>
            </a:extLst>
          </p:cNvPr>
          <p:cNvSpPr>
            <a:spLocks noGrp="1"/>
          </p:cNvSpPr>
          <p:nvPr>
            <p:ph sz="quarter" idx="13"/>
          </p:nvPr>
        </p:nvSpPr>
        <p:spPr>
          <a:xfrm>
            <a:off x="913774" y="2868460"/>
            <a:ext cx="10363826" cy="3682652"/>
          </a:xfrm>
        </p:spPr>
        <p:txBody>
          <a:bodyPr>
            <a:normAutofit/>
          </a:bodyPr>
          <a:lstStyle/>
          <a:p>
            <a:r>
              <a:rPr lang="zh-CN" altLang="zh-CN" b="1" dirty="0"/>
              <a:t>算法过程</a:t>
            </a:r>
            <a:r>
              <a:rPr lang="zh-CN" altLang="zh-CN" dirty="0"/>
              <a:t>：</a:t>
            </a:r>
          </a:p>
          <a:p>
            <a:r>
              <a:rPr lang="zh-CN" altLang="zh-CN" dirty="0"/>
              <a:t>过程中需将已求出的到起点最短路径的点进行标记区别，以正确执行迭代。在算法中我们使用临时数组对已求出的点进行存储，最终从数组中获得正确的路径，具体实现过程如下：</a:t>
            </a:r>
          </a:p>
          <a:p>
            <a:r>
              <a:rPr lang="en-US" altLang="zh-CN" dirty="0"/>
              <a:t>1)</a:t>
            </a:r>
            <a:r>
              <a:rPr lang="zh-CN" altLang="zh-CN" dirty="0"/>
              <a:t>将路径图转为有效的矩阵，将编号为</a:t>
            </a:r>
            <a:r>
              <a:rPr lang="en-US" altLang="zh-CN" dirty="0"/>
              <a:t>1</a:t>
            </a:r>
            <a:r>
              <a:rPr lang="zh-CN" altLang="zh-CN" dirty="0"/>
              <a:t>的点设为矩阵起点，最大编号值设为矩阵终点。考虑图的方向性，矩阵列为起点，行位终点，行列交点值为从起点到终点的路径长度，若两点之间不连通，其值为</a:t>
            </a:r>
            <a:r>
              <a:rPr lang="en-US" altLang="zh-CN" dirty="0"/>
              <a:t>0</a:t>
            </a:r>
            <a:r>
              <a:rPr lang="zh-CN" altLang="zh-CN" dirty="0"/>
              <a:t>。</a:t>
            </a:r>
          </a:p>
          <a:p>
            <a:endParaRPr lang="zh-CN" altLang="en-US" dirty="0"/>
          </a:p>
        </p:txBody>
      </p:sp>
      <p:pic>
        <p:nvPicPr>
          <p:cNvPr id="4" name="图片 3">
            <a:extLst>
              <a:ext uri="{FF2B5EF4-FFF2-40B4-BE49-F238E27FC236}">
                <a16:creationId xmlns:a16="http://schemas.microsoft.com/office/drawing/2014/main" id="{6AC9DD16-64AD-447B-BF72-067612DEFA8D}"/>
              </a:ext>
            </a:extLst>
          </p:cNvPr>
          <p:cNvPicPr>
            <a:picLocks noChangeAspect="1"/>
          </p:cNvPicPr>
          <p:nvPr/>
        </p:nvPicPr>
        <p:blipFill>
          <a:blip r:embed="rId2"/>
          <a:stretch>
            <a:fillRect/>
          </a:stretch>
        </p:blipFill>
        <p:spPr>
          <a:xfrm>
            <a:off x="1955874" y="458299"/>
            <a:ext cx="7259063" cy="2410161"/>
          </a:xfrm>
          <a:prstGeom prst="rect">
            <a:avLst/>
          </a:prstGeom>
        </p:spPr>
      </p:pic>
    </p:spTree>
    <p:extLst>
      <p:ext uri="{BB962C8B-B14F-4D97-AF65-F5344CB8AC3E}">
        <p14:creationId xmlns:p14="http://schemas.microsoft.com/office/powerpoint/2010/main" val="38488243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B831EDC5-6ED4-4E8A-ADD6-591505AAB413}"/>
              </a:ext>
            </a:extLst>
          </p:cNvPr>
          <p:cNvSpPr>
            <a:spLocks noGrp="1"/>
          </p:cNvSpPr>
          <p:nvPr>
            <p:ph sz="quarter" idx="13"/>
          </p:nvPr>
        </p:nvSpPr>
        <p:spPr>
          <a:xfrm>
            <a:off x="0" y="133539"/>
            <a:ext cx="11834149" cy="4814169"/>
          </a:xfrm>
        </p:spPr>
        <p:txBody>
          <a:bodyPr>
            <a:normAutofit fontScale="92500" lnSpcReduction="10000"/>
          </a:bodyPr>
          <a:lstStyle/>
          <a:p>
            <a:r>
              <a:rPr lang="en-US" altLang="zh-CN" dirty="0"/>
              <a:t>2)</a:t>
            </a:r>
            <a:r>
              <a:rPr lang="zh-CN" altLang="zh-CN" dirty="0"/>
              <a:t>编程实现过程</a:t>
            </a:r>
          </a:p>
          <a:p>
            <a:r>
              <a:rPr lang="zh-CN" altLang="zh-CN" dirty="0"/>
              <a:t>将求（</a:t>
            </a:r>
            <a:r>
              <a:rPr lang="en-US" altLang="zh-CN" dirty="0" err="1"/>
              <a:t>s,d</a:t>
            </a:r>
            <a:r>
              <a:rPr lang="zh-CN" altLang="zh-CN" dirty="0"/>
              <a:t>）之间的最短路径问题转化为求矩阵</a:t>
            </a:r>
            <a:r>
              <a:rPr lang="en-US" altLang="zh-CN" dirty="0"/>
              <a:t>M[</a:t>
            </a:r>
            <a:r>
              <a:rPr lang="en-US" altLang="zh-CN" dirty="0" err="1"/>
              <a:t>i</a:t>
            </a:r>
            <a:r>
              <a:rPr lang="zh-CN" altLang="zh-CN" dirty="0"/>
              <a:t>，</a:t>
            </a:r>
            <a:r>
              <a:rPr lang="en-US" altLang="zh-CN" dirty="0"/>
              <a:t>j]</a:t>
            </a:r>
            <a:r>
              <a:rPr lang="zh-CN" altLang="zh-CN" dirty="0"/>
              <a:t>中按照如下规律求数据之和的最小值，具体步骤如下：</a:t>
            </a:r>
          </a:p>
          <a:p>
            <a:pPr lvl="1"/>
            <a:r>
              <a:rPr lang="en-US" altLang="zh-CN" dirty="0"/>
              <a:t>1.</a:t>
            </a:r>
            <a:r>
              <a:rPr lang="zh-CN" altLang="zh-CN" dirty="0"/>
              <a:t>查找第</a:t>
            </a:r>
            <a:r>
              <a:rPr lang="en-US" altLang="zh-CN" dirty="0"/>
              <a:t>s</a:t>
            </a:r>
            <a:r>
              <a:rPr lang="zh-CN" altLang="zh-CN" dirty="0"/>
              <a:t>行元素，当查找到</a:t>
            </a:r>
            <a:r>
              <a:rPr lang="en-US" altLang="zh-CN" dirty="0"/>
              <a:t>M[s</a:t>
            </a:r>
            <a:r>
              <a:rPr lang="zh-CN" altLang="zh-CN" dirty="0"/>
              <a:t>，</a:t>
            </a:r>
            <a:r>
              <a:rPr lang="en-US" altLang="zh-CN" dirty="0"/>
              <a:t>k]</a:t>
            </a:r>
            <a:r>
              <a:rPr lang="zh-CN" altLang="zh-CN" dirty="0"/>
              <a:t>，且值不为</a:t>
            </a:r>
            <a:r>
              <a:rPr lang="en-US" altLang="zh-CN" dirty="0"/>
              <a:t>0</a:t>
            </a:r>
            <a:r>
              <a:rPr lang="zh-CN" altLang="zh-CN" dirty="0"/>
              <a:t>，则跳到</a:t>
            </a:r>
            <a:r>
              <a:rPr lang="en-US" altLang="zh-CN" dirty="0"/>
              <a:t>k</a:t>
            </a:r>
            <a:r>
              <a:rPr lang="zh-CN" altLang="zh-CN" dirty="0"/>
              <a:t>行进行新的一行查找；</a:t>
            </a:r>
          </a:p>
          <a:p>
            <a:pPr lvl="1"/>
            <a:r>
              <a:rPr lang="en-US" altLang="zh-CN" dirty="0"/>
              <a:t>2.</a:t>
            </a:r>
            <a:r>
              <a:rPr lang="zh-CN" altLang="zh-CN" dirty="0"/>
              <a:t>查找第</a:t>
            </a:r>
            <a:r>
              <a:rPr lang="en-US" altLang="zh-CN" dirty="0"/>
              <a:t>k</a:t>
            </a:r>
            <a:r>
              <a:rPr lang="zh-CN" altLang="zh-CN" dirty="0"/>
              <a:t>行元素，当查找到</a:t>
            </a:r>
            <a:r>
              <a:rPr lang="en-US" altLang="zh-CN" dirty="0"/>
              <a:t>M[k</a:t>
            </a:r>
            <a:r>
              <a:rPr lang="zh-CN" altLang="zh-CN" dirty="0"/>
              <a:t>，</a:t>
            </a:r>
            <a:r>
              <a:rPr lang="en-US" altLang="zh-CN" dirty="0"/>
              <a:t>m]</a:t>
            </a:r>
            <a:r>
              <a:rPr lang="zh-CN" altLang="zh-CN" dirty="0"/>
              <a:t>，不为</a:t>
            </a:r>
            <a:r>
              <a:rPr lang="en-US" altLang="zh-CN" dirty="0"/>
              <a:t>0</a:t>
            </a:r>
            <a:r>
              <a:rPr lang="zh-CN" altLang="zh-CN" dirty="0"/>
              <a:t>是，则以</a:t>
            </a:r>
            <a:r>
              <a:rPr lang="en-US" altLang="zh-CN" dirty="0"/>
              <a:t>m</a:t>
            </a:r>
            <a:r>
              <a:rPr lang="zh-CN" altLang="zh-CN" dirty="0"/>
              <a:t>序号为新一行的行继续查找，如此循环；</a:t>
            </a:r>
          </a:p>
          <a:p>
            <a:pPr lvl="1"/>
            <a:r>
              <a:rPr lang="en-US" altLang="zh-CN" dirty="0"/>
              <a:t>3.</a:t>
            </a:r>
            <a:r>
              <a:rPr lang="zh-CN" altLang="zh-CN" dirty="0"/>
              <a:t>当查到</a:t>
            </a:r>
            <a:r>
              <a:rPr lang="en-US" altLang="zh-CN" dirty="0"/>
              <a:t>r</a:t>
            </a:r>
            <a:r>
              <a:rPr lang="zh-CN" altLang="zh-CN" dirty="0"/>
              <a:t>行，</a:t>
            </a:r>
            <a:r>
              <a:rPr lang="en-US" altLang="zh-CN" dirty="0"/>
              <a:t>d</a:t>
            </a:r>
            <a:r>
              <a:rPr lang="zh-CN" altLang="zh-CN" dirty="0"/>
              <a:t>列，表示查到从起始点到终点的路径，此次查找结束。考察</a:t>
            </a:r>
            <a:r>
              <a:rPr lang="en-US" altLang="zh-CN" dirty="0"/>
              <a:t>M[r</a:t>
            </a:r>
            <a:r>
              <a:rPr lang="zh-CN" altLang="zh-CN" dirty="0"/>
              <a:t>，</a:t>
            </a:r>
            <a:r>
              <a:rPr lang="en-US" altLang="zh-CN" dirty="0"/>
              <a:t>d]</a:t>
            </a:r>
            <a:r>
              <a:rPr lang="zh-CN" altLang="zh-CN" dirty="0"/>
              <a:t>的值；</a:t>
            </a:r>
          </a:p>
          <a:p>
            <a:pPr lvl="2"/>
            <a:r>
              <a:rPr lang="zh-CN" altLang="zh-CN" dirty="0"/>
              <a:t>当</a:t>
            </a:r>
            <a:r>
              <a:rPr lang="en-US" altLang="zh-CN" dirty="0"/>
              <a:t>M[r</a:t>
            </a:r>
            <a:r>
              <a:rPr lang="zh-CN" altLang="zh-CN" dirty="0"/>
              <a:t>，</a:t>
            </a:r>
            <a:r>
              <a:rPr lang="en-US" altLang="zh-CN" dirty="0"/>
              <a:t>d]</a:t>
            </a:r>
            <a:r>
              <a:rPr lang="zh-CN" altLang="zh-CN" dirty="0"/>
              <a:t>不为</a:t>
            </a:r>
            <a:r>
              <a:rPr lang="en-US" altLang="zh-CN" dirty="0"/>
              <a:t>0</a:t>
            </a:r>
            <a:r>
              <a:rPr lang="zh-CN" altLang="zh-CN" dirty="0"/>
              <a:t>，计算该路径总长度，并保存该路径，转步骤</a:t>
            </a:r>
            <a:r>
              <a:rPr lang="en-US" altLang="zh-CN" dirty="0"/>
              <a:t>4</a:t>
            </a:r>
            <a:r>
              <a:rPr lang="zh-CN" altLang="zh-CN" dirty="0"/>
              <a:t>；</a:t>
            </a:r>
          </a:p>
          <a:p>
            <a:pPr lvl="2"/>
            <a:r>
              <a:rPr lang="zh-CN" altLang="zh-CN" dirty="0"/>
              <a:t>当</a:t>
            </a:r>
            <a:r>
              <a:rPr lang="en-US" altLang="zh-CN" dirty="0"/>
              <a:t>M[r</a:t>
            </a:r>
            <a:r>
              <a:rPr lang="zh-CN" altLang="zh-CN" dirty="0"/>
              <a:t>，</a:t>
            </a:r>
            <a:r>
              <a:rPr lang="en-US" altLang="zh-CN" dirty="0"/>
              <a:t>d]</a:t>
            </a:r>
            <a:r>
              <a:rPr lang="zh-CN" altLang="zh-CN" dirty="0"/>
              <a:t>为</a:t>
            </a:r>
            <a:r>
              <a:rPr lang="en-US" altLang="zh-CN" dirty="0"/>
              <a:t>0</a:t>
            </a:r>
            <a:r>
              <a:rPr lang="zh-CN" altLang="zh-CN" dirty="0"/>
              <a:t>，直接转步骤</a:t>
            </a:r>
            <a:r>
              <a:rPr lang="en-US" altLang="zh-CN" dirty="0"/>
              <a:t>4</a:t>
            </a:r>
            <a:r>
              <a:rPr lang="zh-CN" altLang="zh-CN" dirty="0"/>
              <a:t>；</a:t>
            </a:r>
          </a:p>
          <a:p>
            <a:pPr lvl="1"/>
            <a:r>
              <a:rPr lang="en-US" altLang="zh-CN" dirty="0"/>
              <a:t>4.</a:t>
            </a:r>
            <a:r>
              <a:rPr lang="zh-CN" altLang="zh-CN" dirty="0"/>
              <a:t>返回步骤</a:t>
            </a:r>
            <a:r>
              <a:rPr lang="en-US" altLang="zh-CN" dirty="0"/>
              <a:t>2.</a:t>
            </a:r>
            <a:r>
              <a:rPr lang="zh-CN" altLang="zh-CN" dirty="0"/>
              <a:t>查找</a:t>
            </a:r>
            <a:r>
              <a:rPr lang="en-US" altLang="zh-CN" dirty="0"/>
              <a:t>M[k</a:t>
            </a:r>
            <a:r>
              <a:rPr lang="zh-CN" altLang="zh-CN" dirty="0"/>
              <a:t>，</a:t>
            </a:r>
            <a:r>
              <a:rPr lang="en-US" altLang="zh-CN" dirty="0"/>
              <a:t>m]</a:t>
            </a:r>
            <a:r>
              <a:rPr lang="zh-CN" altLang="zh-CN" dirty="0"/>
              <a:t>的下一元素</a:t>
            </a:r>
            <a:r>
              <a:rPr lang="en-US" altLang="zh-CN" dirty="0"/>
              <a:t>M[k</a:t>
            </a:r>
            <a:r>
              <a:rPr lang="zh-CN" altLang="zh-CN" dirty="0"/>
              <a:t>，</a:t>
            </a:r>
            <a:r>
              <a:rPr lang="en-US" altLang="zh-CN" dirty="0"/>
              <a:t>m+1]</a:t>
            </a:r>
            <a:r>
              <a:rPr lang="zh-CN" altLang="zh-CN" dirty="0"/>
              <a:t>；当查到改行最后一个元素</a:t>
            </a:r>
            <a:r>
              <a:rPr lang="en-US" altLang="zh-CN" dirty="0"/>
              <a:t>M[k</a:t>
            </a:r>
            <a:r>
              <a:rPr lang="zh-CN" altLang="zh-CN" dirty="0"/>
              <a:t>，</a:t>
            </a:r>
            <a:r>
              <a:rPr lang="en-US" altLang="zh-CN" dirty="0"/>
              <a:t>d]</a:t>
            </a:r>
            <a:r>
              <a:rPr lang="zh-CN" altLang="zh-CN" dirty="0"/>
              <a:t>，同样方法考察</a:t>
            </a:r>
            <a:r>
              <a:rPr lang="en-US" altLang="zh-CN" dirty="0"/>
              <a:t>M[k</a:t>
            </a:r>
            <a:r>
              <a:rPr lang="zh-CN" altLang="zh-CN" dirty="0"/>
              <a:t>，</a:t>
            </a:r>
            <a:r>
              <a:rPr lang="en-US" altLang="zh-CN" dirty="0"/>
              <a:t>d]</a:t>
            </a:r>
            <a:r>
              <a:rPr lang="zh-CN" altLang="zh-CN" dirty="0"/>
              <a:t>。转</a:t>
            </a:r>
            <a:r>
              <a:rPr lang="en-US" altLang="zh-CN" dirty="0"/>
              <a:t>5</a:t>
            </a:r>
            <a:r>
              <a:rPr lang="zh-CN" altLang="zh-CN" dirty="0"/>
              <a:t>；</a:t>
            </a:r>
          </a:p>
          <a:p>
            <a:pPr lvl="1"/>
            <a:r>
              <a:rPr lang="en-US" altLang="zh-CN" dirty="0"/>
              <a:t>5.</a:t>
            </a:r>
            <a:r>
              <a:rPr lang="zh-CN" altLang="zh-CN" dirty="0"/>
              <a:t>返回步骤</a:t>
            </a:r>
            <a:r>
              <a:rPr lang="en-US" altLang="zh-CN" dirty="0"/>
              <a:t>1.</a:t>
            </a:r>
            <a:r>
              <a:rPr lang="zh-CN" altLang="zh-CN" dirty="0"/>
              <a:t>查找</a:t>
            </a:r>
            <a:r>
              <a:rPr lang="en-US" altLang="zh-CN" dirty="0"/>
              <a:t>M[s</a:t>
            </a:r>
            <a:r>
              <a:rPr lang="zh-CN" altLang="zh-CN" dirty="0"/>
              <a:t>，</a:t>
            </a:r>
            <a:r>
              <a:rPr lang="en-US" altLang="zh-CN" dirty="0"/>
              <a:t>k]</a:t>
            </a:r>
            <a:r>
              <a:rPr lang="zh-CN" altLang="zh-CN" dirty="0"/>
              <a:t>的下一元素</a:t>
            </a:r>
            <a:r>
              <a:rPr lang="en-US" altLang="zh-CN" dirty="0"/>
              <a:t>M[s</a:t>
            </a:r>
            <a:r>
              <a:rPr lang="zh-CN" altLang="zh-CN" dirty="0"/>
              <a:t>，</a:t>
            </a:r>
            <a:r>
              <a:rPr lang="en-US" altLang="zh-CN" dirty="0"/>
              <a:t>k+1]</a:t>
            </a:r>
            <a:r>
              <a:rPr lang="zh-CN" altLang="zh-CN" dirty="0"/>
              <a:t>；当查到改行最后一个元素</a:t>
            </a:r>
            <a:r>
              <a:rPr lang="en-US" altLang="zh-CN" dirty="0"/>
              <a:t>M[s</a:t>
            </a:r>
            <a:r>
              <a:rPr lang="zh-CN" altLang="zh-CN" dirty="0"/>
              <a:t>，</a:t>
            </a:r>
            <a:r>
              <a:rPr lang="en-US" altLang="zh-CN" dirty="0"/>
              <a:t>d]</a:t>
            </a:r>
            <a:r>
              <a:rPr lang="zh-CN" altLang="zh-CN" dirty="0"/>
              <a:t>，同样方法考察</a:t>
            </a:r>
            <a:r>
              <a:rPr lang="en-US" altLang="zh-CN" dirty="0"/>
              <a:t>M[s</a:t>
            </a:r>
            <a:r>
              <a:rPr lang="zh-CN" altLang="zh-CN" dirty="0"/>
              <a:t>，</a:t>
            </a:r>
            <a:r>
              <a:rPr lang="en-US" altLang="zh-CN" dirty="0"/>
              <a:t>d]</a:t>
            </a:r>
            <a:r>
              <a:rPr lang="zh-CN" altLang="zh-CN" dirty="0"/>
              <a:t>。查找完毕，转</a:t>
            </a:r>
            <a:r>
              <a:rPr lang="en-US" altLang="zh-CN" dirty="0"/>
              <a:t>6</a:t>
            </a:r>
            <a:r>
              <a:rPr lang="zh-CN" altLang="zh-CN" dirty="0"/>
              <a:t>；</a:t>
            </a:r>
          </a:p>
          <a:p>
            <a:pPr lvl="1"/>
            <a:r>
              <a:rPr lang="en-US" altLang="zh-CN" dirty="0"/>
              <a:t>6.</a:t>
            </a:r>
            <a:r>
              <a:rPr lang="zh-CN" altLang="zh-CN" dirty="0"/>
              <a:t>统计上述所查找到的所有路径长度，从中选择最小者，即最短路径及其长度。</a:t>
            </a:r>
          </a:p>
          <a:p>
            <a:r>
              <a:rPr lang="zh-CN" altLang="zh-CN" dirty="0"/>
              <a:t>最后，通过</a:t>
            </a:r>
            <a:r>
              <a:rPr lang="en-US" altLang="zh-CN" dirty="0"/>
              <a:t>Dijkstra</a:t>
            </a:r>
            <a:r>
              <a:rPr lang="zh-CN" altLang="zh-CN" dirty="0"/>
              <a:t>算法得到路径点号的数组和长度值，从</a:t>
            </a:r>
            <a:r>
              <a:rPr lang="en-US" altLang="zh-CN" dirty="0"/>
              <a:t>Arc</a:t>
            </a:r>
            <a:r>
              <a:rPr lang="zh-CN" altLang="zh-CN" dirty="0"/>
              <a:t>表中得到点的坐标位置信息，组成新的</a:t>
            </a:r>
            <a:r>
              <a:rPr lang="en-US" altLang="zh-CN" dirty="0"/>
              <a:t>Arc</a:t>
            </a:r>
            <a:r>
              <a:rPr lang="zh-CN" altLang="zh-CN" dirty="0"/>
              <a:t>链，从而对</a:t>
            </a:r>
            <a:r>
              <a:rPr lang="en-US" altLang="zh-CN" dirty="0"/>
              <a:t>Arc</a:t>
            </a:r>
            <a:r>
              <a:rPr lang="zh-CN" altLang="zh-CN" dirty="0"/>
              <a:t>进行绘制。</a:t>
            </a:r>
          </a:p>
          <a:p>
            <a:endParaRPr lang="zh-CN" altLang="en-US" dirty="0"/>
          </a:p>
        </p:txBody>
      </p:sp>
      <p:pic>
        <p:nvPicPr>
          <p:cNvPr id="4" name="图片 3">
            <a:extLst>
              <a:ext uri="{FF2B5EF4-FFF2-40B4-BE49-F238E27FC236}">
                <a16:creationId xmlns:a16="http://schemas.microsoft.com/office/drawing/2014/main" id="{7EE5C8C4-5B51-4A1A-812C-E976573DBC72}"/>
              </a:ext>
            </a:extLst>
          </p:cNvPr>
          <p:cNvPicPr>
            <a:picLocks noChangeAspect="1"/>
          </p:cNvPicPr>
          <p:nvPr/>
        </p:nvPicPr>
        <p:blipFill>
          <a:blip r:embed="rId2"/>
          <a:stretch>
            <a:fillRect/>
          </a:stretch>
        </p:blipFill>
        <p:spPr>
          <a:xfrm>
            <a:off x="4575087" y="4447839"/>
            <a:ext cx="7259063" cy="2410161"/>
          </a:xfrm>
          <a:prstGeom prst="rect">
            <a:avLst/>
          </a:prstGeom>
        </p:spPr>
      </p:pic>
    </p:spTree>
    <p:extLst>
      <p:ext uri="{BB962C8B-B14F-4D97-AF65-F5344CB8AC3E}">
        <p14:creationId xmlns:p14="http://schemas.microsoft.com/office/powerpoint/2010/main" val="2162447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A114E75-AF7D-42CA-A4DC-C8BEF93D56D4}"/>
              </a:ext>
            </a:extLst>
          </p:cNvPr>
          <p:cNvSpPr>
            <a:spLocks noGrp="1"/>
          </p:cNvSpPr>
          <p:nvPr>
            <p:ph type="title"/>
          </p:nvPr>
        </p:nvSpPr>
        <p:spPr/>
        <p:txBody>
          <a:bodyPr/>
          <a:lstStyle/>
          <a:p>
            <a:r>
              <a:rPr lang="zh-CN" altLang="zh-CN" b="1" dirty="0"/>
              <a:t>技术问题 </a:t>
            </a:r>
            <a:br>
              <a:rPr lang="zh-CN" altLang="zh-CN" b="1" dirty="0"/>
            </a:br>
            <a:endParaRPr lang="zh-CN" altLang="en-US" dirty="0"/>
          </a:p>
        </p:txBody>
      </p:sp>
      <p:sp>
        <p:nvSpPr>
          <p:cNvPr id="3" name="内容占位符 2">
            <a:extLst>
              <a:ext uri="{FF2B5EF4-FFF2-40B4-BE49-F238E27FC236}">
                <a16:creationId xmlns:a16="http://schemas.microsoft.com/office/drawing/2014/main" id="{BF735E69-AE92-47A9-A971-B51AE9B103C1}"/>
              </a:ext>
            </a:extLst>
          </p:cNvPr>
          <p:cNvSpPr>
            <a:spLocks noGrp="1"/>
          </p:cNvSpPr>
          <p:nvPr>
            <p:ph sz="quarter" idx="13"/>
          </p:nvPr>
        </p:nvSpPr>
        <p:spPr>
          <a:xfrm>
            <a:off x="913774" y="2367092"/>
            <a:ext cx="10363826" cy="4021182"/>
          </a:xfrm>
        </p:spPr>
        <p:txBody>
          <a:bodyPr>
            <a:normAutofit fontScale="85000" lnSpcReduction="20000"/>
          </a:bodyPr>
          <a:lstStyle/>
          <a:p>
            <a:r>
              <a:rPr lang="zh-CN" altLang="zh-CN" dirty="0"/>
              <a:t>文件读取</a:t>
            </a:r>
            <a:endParaRPr lang="en-US" altLang="zh-CN" dirty="0"/>
          </a:p>
          <a:p>
            <a:pPr lvl="1"/>
            <a:r>
              <a:rPr lang="zh-CN" altLang="en-US" dirty="0"/>
              <a:t>问题：</a:t>
            </a:r>
            <a:r>
              <a:rPr lang="en-US" altLang="zh-CN" dirty="0" err="1"/>
              <a:t>getchar</a:t>
            </a:r>
            <a:r>
              <a:rPr lang="zh-CN" altLang="zh-CN" dirty="0"/>
              <a:t>对字符逐个读取，检测到读入的字符为空字符时，将之前读取的所有字符转为</a:t>
            </a:r>
            <a:r>
              <a:rPr lang="en-US" altLang="zh-CN" dirty="0"/>
              <a:t>double</a:t>
            </a:r>
            <a:r>
              <a:rPr lang="zh-CN" altLang="zh-CN" dirty="0"/>
              <a:t>类型。此方式的文件读取会出现字符读取的错误，从而无法使用</a:t>
            </a:r>
            <a:r>
              <a:rPr lang="en-US" altLang="zh-CN" dirty="0" err="1"/>
              <a:t>stod</a:t>
            </a:r>
            <a:r>
              <a:rPr lang="zh-CN" altLang="zh-CN" dirty="0"/>
              <a:t>（）等函数对字符串进行转换。</a:t>
            </a:r>
            <a:endParaRPr lang="en-US" altLang="zh-CN" dirty="0"/>
          </a:p>
          <a:p>
            <a:pPr lvl="1"/>
            <a:r>
              <a:rPr lang="zh-CN" altLang="en-US" dirty="0"/>
              <a:t>解决：</a:t>
            </a:r>
            <a:r>
              <a:rPr lang="zh-CN" altLang="zh-CN" dirty="0"/>
              <a:t>考虑到标准文件中，数字间的空字符有标准的字节数，故最终选择识别空字符，对字符串直接截取解决双精度数值的存储形式转换问题。</a:t>
            </a:r>
          </a:p>
          <a:p>
            <a:r>
              <a:rPr lang="zh-CN" altLang="zh-CN" dirty="0"/>
              <a:t>路径查询：</a:t>
            </a:r>
            <a:endParaRPr lang="en-US" altLang="zh-CN" dirty="0"/>
          </a:p>
          <a:p>
            <a:pPr lvl="1"/>
            <a:r>
              <a:rPr lang="zh-CN" altLang="en-US" dirty="0"/>
              <a:t>问题：</a:t>
            </a:r>
            <a:r>
              <a:rPr lang="zh-CN" altLang="zh-CN" dirty="0"/>
              <a:t>路径</a:t>
            </a:r>
            <a:r>
              <a:rPr lang="zh-CN" altLang="en-US" dirty="0"/>
              <a:t>查询时</a:t>
            </a:r>
            <a:r>
              <a:rPr lang="zh-CN" altLang="zh-CN" dirty="0"/>
              <a:t>，当再次触发按钮点击事件</a:t>
            </a:r>
            <a:r>
              <a:rPr lang="zh-CN" altLang="en-US" dirty="0"/>
              <a:t>后</a:t>
            </a:r>
            <a:r>
              <a:rPr lang="zh-CN" altLang="zh-CN" dirty="0"/>
              <a:t>，</a:t>
            </a:r>
            <a:r>
              <a:rPr lang="zh-CN" altLang="en-US" dirty="0"/>
              <a:t>调用查询函数的</a:t>
            </a:r>
            <a:r>
              <a:rPr lang="zh-CN" altLang="zh-CN" dirty="0"/>
              <a:t>对象没有重新创建也没有消除，故而不会调用构建和析构函数</a:t>
            </a:r>
            <a:r>
              <a:rPr lang="zh-CN" altLang="en-US" dirty="0"/>
              <a:t>初始化对象中的成员变量</a:t>
            </a:r>
            <a:r>
              <a:rPr lang="zh-CN" altLang="zh-CN" dirty="0"/>
              <a:t>，继而会影响再一次的道路查询结果。</a:t>
            </a:r>
            <a:endParaRPr lang="en-US" altLang="zh-CN" dirty="0"/>
          </a:p>
          <a:p>
            <a:pPr lvl="1"/>
            <a:r>
              <a:rPr lang="zh-CN" altLang="en-US" dirty="0"/>
              <a:t>解决：</a:t>
            </a:r>
            <a:r>
              <a:rPr lang="zh-CN" altLang="zh-CN" dirty="0"/>
              <a:t>在</a:t>
            </a:r>
            <a:r>
              <a:rPr lang="en-US" altLang="zh-CN" dirty="0"/>
              <a:t>Search</a:t>
            </a:r>
            <a:r>
              <a:rPr lang="zh-CN" altLang="zh-CN" dirty="0"/>
              <a:t>类中构建</a:t>
            </a:r>
            <a:r>
              <a:rPr lang="en-US" altLang="zh-CN" dirty="0"/>
              <a:t>clear</a:t>
            </a:r>
            <a:r>
              <a:rPr lang="zh-CN" altLang="zh-CN" dirty="0"/>
              <a:t>函数，对类成员变量进行值的初始化。在每次调用按钮点击事件后，调用</a:t>
            </a:r>
            <a:r>
              <a:rPr lang="en-US" altLang="zh-CN" dirty="0"/>
              <a:t>Search</a:t>
            </a:r>
            <a:r>
              <a:rPr lang="zh-CN" altLang="zh-CN" dirty="0"/>
              <a:t>对象的</a:t>
            </a:r>
            <a:r>
              <a:rPr lang="en-US" altLang="zh-CN" dirty="0"/>
              <a:t>clear</a:t>
            </a:r>
            <a:r>
              <a:rPr lang="zh-CN" altLang="zh-CN" dirty="0"/>
              <a:t>（）函数，即在搜索路径之前初始化所需要的对象成员变量。</a:t>
            </a:r>
          </a:p>
          <a:p>
            <a:r>
              <a:rPr lang="zh-CN" altLang="zh-CN" dirty="0"/>
              <a:t>路径重绘：</a:t>
            </a:r>
            <a:endParaRPr lang="en-US" altLang="zh-CN" dirty="0"/>
          </a:p>
          <a:p>
            <a:pPr lvl="1"/>
            <a:r>
              <a:rPr lang="zh-CN" altLang="zh-CN" dirty="0"/>
              <a:t>路径查询之后会生成新的路径弧链，此时地图已经被绘出，要再绘制出此路径，需要重新调用</a:t>
            </a:r>
            <a:r>
              <a:rPr lang="en-US" altLang="zh-CN" dirty="0" err="1"/>
              <a:t>opengl</a:t>
            </a:r>
            <a:r>
              <a:rPr lang="zh-CN" altLang="zh-CN" dirty="0"/>
              <a:t>对象中的</a:t>
            </a:r>
            <a:r>
              <a:rPr lang="en-US" altLang="zh-CN" dirty="0" err="1"/>
              <a:t>paintgl</a:t>
            </a:r>
            <a:r>
              <a:rPr lang="zh-CN" altLang="zh-CN" dirty="0"/>
              <a:t>函数绘图。在</a:t>
            </a:r>
            <a:r>
              <a:rPr lang="en-US" altLang="zh-CN" dirty="0" err="1"/>
              <a:t>opengl</a:t>
            </a:r>
            <a:r>
              <a:rPr lang="zh-CN" altLang="zh-CN" dirty="0"/>
              <a:t>窗口类中声明</a:t>
            </a:r>
            <a:r>
              <a:rPr lang="en-US" altLang="zh-CN" dirty="0"/>
              <a:t>bool</a:t>
            </a:r>
            <a:r>
              <a:rPr lang="zh-CN" altLang="zh-CN" dirty="0"/>
              <a:t>型成员变量，当搜索到路径时，从主窗口调用</a:t>
            </a:r>
            <a:r>
              <a:rPr lang="en-US" altLang="zh-CN" dirty="0"/>
              <a:t>OpenGL</a:t>
            </a:r>
            <a:r>
              <a:rPr lang="zh-CN" altLang="zh-CN" dirty="0"/>
              <a:t>窗口对象，在</a:t>
            </a:r>
            <a:r>
              <a:rPr lang="en-US" altLang="zh-CN" dirty="0" err="1"/>
              <a:t>paintgl</a:t>
            </a:r>
            <a:r>
              <a:rPr lang="zh-CN" altLang="zh-CN" dirty="0"/>
              <a:t>函数中通过</a:t>
            </a:r>
            <a:r>
              <a:rPr lang="en-US" altLang="zh-CN" dirty="0"/>
              <a:t>bool</a:t>
            </a:r>
            <a:r>
              <a:rPr lang="zh-CN" altLang="zh-CN" dirty="0"/>
              <a:t>型变量控制查找路径的绘制。</a:t>
            </a:r>
          </a:p>
          <a:p>
            <a:endParaRPr lang="zh-CN" altLang="en-US" dirty="0"/>
          </a:p>
        </p:txBody>
      </p:sp>
    </p:spTree>
    <p:extLst>
      <p:ext uri="{BB962C8B-B14F-4D97-AF65-F5344CB8AC3E}">
        <p14:creationId xmlns:p14="http://schemas.microsoft.com/office/powerpoint/2010/main" val="41641938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4E4400B-69A5-47D2-BC05-BBA7C5CCBA25}"/>
              </a:ext>
            </a:extLst>
          </p:cNvPr>
          <p:cNvSpPr>
            <a:spLocks noGrp="1"/>
          </p:cNvSpPr>
          <p:nvPr>
            <p:ph type="title"/>
          </p:nvPr>
        </p:nvSpPr>
        <p:spPr/>
        <p:txBody>
          <a:bodyPr/>
          <a:lstStyle/>
          <a:p>
            <a:r>
              <a:rPr lang="en-US" altLang="zh-CN" b="1" dirty="0"/>
              <a:t>UI</a:t>
            </a:r>
            <a:r>
              <a:rPr lang="zh-CN" altLang="zh-CN" b="1" dirty="0"/>
              <a:t>设计</a:t>
            </a:r>
            <a:br>
              <a:rPr lang="zh-CN" altLang="zh-CN" b="1" dirty="0"/>
            </a:br>
            <a:endParaRPr lang="zh-CN" altLang="en-US" dirty="0"/>
          </a:p>
        </p:txBody>
      </p:sp>
      <p:pic>
        <p:nvPicPr>
          <p:cNvPr id="4" name=" E00录屏">
            <a:hlinkClick r:id="" action="ppaction://media"/>
            <a:extLst>
              <a:ext uri="{FF2B5EF4-FFF2-40B4-BE49-F238E27FC236}">
                <a16:creationId xmlns:a16="http://schemas.microsoft.com/office/drawing/2014/main" id="{7AC225E7-4A6D-44C5-B21C-CCBE1BF5C3A1}"/>
              </a:ext>
            </a:extLst>
          </p:cNvPr>
          <p:cNvPicPr>
            <a:picLocks noGrp="1" noChangeAspect="1"/>
          </p:cNvPicPr>
          <p:nvPr>
            <p:ph sz="quarter" idx="13"/>
            <a:videoFile r:link="rId2"/>
            <p:extLst>
              <p:ext uri="{DAA4B4D4-6D71-4841-9C94-3DE7FCFB9230}">
                <p14:media xmlns:p14="http://schemas.microsoft.com/office/powerpoint/2010/main" r:embed="rId1"/>
              </p:ext>
            </p:extLst>
          </p:nvPr>
        </p:nvPicPr>
        <p:blipFill>
          <a:blip r:embed="rId4"/>
          <a:stretch>
            <a:fillRect/>
          </a:stretch>
        </p:blipFill>
        <p:spPr>
          <a:xfrm>
            <a:off x="237995" y="-9345"/>
            <a:ext cx="11724361" cy="7328148"/>
          </a:xfrm>
        </p:spPr>
      </p:pic>
    </p:spTree>
    <p:extLst>
      <p:ext uri="{BB962C8B-B14F-4D97-AF65-F5344CB8AC3E}">
        <p14:creationId xmlns:p14="http://schemas.microsoft.com/office/powerpoint/2010/main" val="39711931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D2CCAA2-0C2C-4CF0-9BCD-D6FD739A1A86}"/>
              </a:ext>
            </a:extLst>
          </p:cNvPr>
          <p:cNvSpPr>
            <a:spLocks noGrp="1"/>
          </p:cNvSpPr>
          <p:nvPr>
            <p:ph type="title"/>
          </p:nvPr>
        </p:nvSpPr>
        <p:spPr/>
        <p:txBody>
          <a:bodyPr/>
          <a:lstStyle/>
          <a:p>
            <a:r>
              <a:rPr lang="zh-CN" altLang="zh-CN" b="1" dirty="0"/>
              <a:t>时间计划</a:t>
            </a:r>
            <a:br>
              <a:rPr lang="zh-CN" altLang="zh-CN" b="1" dirty="0"/>
            </a:br>
            <a:endParaRPr lang="zh-CN" altLang="en-US" dirty="0"/>
          </a:p>
        </p:txBody>
      </p:sp>
      <p:graphicFrame>
        <p:nvGraphicFramePr>
          <p:cNvPr id="4" name="内容占位符 3">
            <a:extLst>
              <a:ext uri="{FF2B5EF4-FFF2-40B4-BE49-F238E27FC236}">
                <a16:creationId xmlns:a16="http://schemas.microsoft.com/office/drawing/2014/main" id="{F68B5EB2-23EF-4B5F-A8FD-81B234A02378}"/>
              </a:ext>
            </a:extLst>
          </p:cNvPr>
          <p:cNvGraphicFramePr>
            <a:graphicFrameLocks noGrp="1"/>
          </p:cNvGraphicFramePr>
          <p:nvPr>
            <p:ph sz="quarter" idx="13"/>
            <p:extLst>
              <p:ext uri="{D42A27DB-BD31-4B8C-83A1-F6EECF244321}">
                <p14:modId xmlns:p14="http://schemas.microsoft.com/office/powerpoint/2010/main" val="2250038280"/>
              </p:ext>
            </p:extLst>
          </p:nvPr>
        </p:nvGraphicFramePr>
        <p:xfrm>
          <a:off x="2217106" y="1728592"/>
          <a:ext cx="7966554" cy="4246322"/>
        </p:xfrm>
        <a:graphic>
          <a:graphicData uri="http://schemas.openxmlformats.org/drawingml/2006/table">
            <a:tbl>
              <a:tblPr firstRow="1" firstCol="1" bandRow="1">
                <a:tableStyleId>{9D7B26C5-4107-4FEC-AEDC-1716B250A1EF}</a:tableStyleId>
              </a:tblPr>
              <a:tblGrid>
                <a:gridCol w="2525346">
                  <a:extLst>
                    <a:ext uri="{9D8B030D-6E8A-4147-A177-3AD203B41FA5}">
                      <a16:colId xmlns:a16="http://schemas.microsoft.com/office/drawing/2014/main" val="1152724862"/>
                    </a:ext>
                  </a:extLst>
                </a:gridCol>
                <a:gridCol w="5441208">
                  <a:extLst>
                    <a:ext uri="{9D8B030D-6E8A-4147-A177-3AD203B41FA5}">
                      <a16:colId xmlns:a16="http://schemas.microsoft.com/office/drawing/2014/main" val="2399798043"/>
                    </a:ext>
                  </a:extLst>
                </a:gridCol>
              </a:tblGrid>
              <a:tr h="518745">
                <a:tc>
                  <a:txBody>
                    <a:bodyPr/>
                    <a:lstStyle/>
                    <a:p>
                      <a:pPr algn="ctr">
                        <a:lnSpc>
                          <a:spcPts val="2200"/>
                        </a:lnSpc>
                        <a:spcAft>
                          <a:spcPts val="0"/>
                        </a:spcAft>
                      </a:pPr>
                      <a:r>
                        <a:rPr lang="zh-CN" sz="1600" kern="100" dirty="0">
                          <a:effectLst/>
                        </a:rPr>
                        <a:t>日期</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lnSpc>
                          <a:spcPts val="2200"/>
                        </a:lnSpc>
                        <a:spcAft>
                          <a:spcPts val="0"/>
                        </a:spcAft>
                      </a:pPr>
                      <a:r>
                        <a:rPr lang="zh-CN" sz="1600" kern="100">
                          <a:effectLst/>
                        </a:rPr>
                        <a:t>完成工作</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25559143"/>
                  </a:ext>
                </a:extLst>
              </a:tr>
              <a:tr h="524476">
                <a:tc>
                  <a:txBody>
                    <a:bodyPr/>
                    <a:lstStyle/>
                    <a:p>
                      <a:pPr algn="ctr">
                        <a:lnSpc>
                          <a:spcPts val="2200"/>
                        </a:lnSpc>
                        <a:spcAft>
                          <a:spcPts val="0"/>
                        </a:spcAft>
                      </a:pPr>
                      <a:r>
                        <a:rPr lang="en-US" sz="1600" kern="100" dirty="0">
                          <a:effectLst/>
                        </a:rPr>
                        <a:t>2.25-3.5</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lnSpc>
                          <a:spcPts val="2200"/>
                        </a:lnSpc>
                        <a:spcAft>
                          <a:spcPts val="0"/>
                        </a:spcAft>
                      </a:pPr>
                      <a:r>
                        <a:rPr lang="zh-CN" sz="1600" kern="100" dirty="0">
                          <a:effectLst/>
                        </a:rPr>
                        <a:t>撰写项目方案，数据预处理</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22698152"/>
                  </a:ext>
                </a:extLst>
              </a:tr>
              <a:tr h="524476">
                <a:tc>
                  <a:txBody>
                    <a:bodyPr/>
                    <a:lstStyle/>
                    <a:p>
                      <a:pPr algn="ctr">
                        <a:lnSpc>
                          <a:spcPts val="2200"/>
                        </a:lnSpc>
                        <a:spcAft>
                          <a:spcPts val="0"/>
                        </a:spcAft>
                      </a:pPr>
                      <a:r>
                        <a:rPr lang="en-US" sz="1600" kern="100">
                          <a:effectLst/>
                        </a:rPr>
                        <a:t>3.6-3.7</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lnSpc>
                          <a:spcPts val="2200"/>
                        </a:lnSpc>
                        <a:spcAft>
                          <a:spcPts val="0"/>
                        </a:spcAft>
                      </a:pPr>
                      <a:r>
                        <a:rPr lang="zh-CN" sz="1600" kern="100" dirty="0">
                          <a:effectLst/>
                        </a:rPr>
                        <a:t>学习</a:t>
                      </a:r>
                      <a:r>
                        <a:rPr lang="en-US" sz="1600" kern="100" dirty="0">
                          <a:effectLst/>
                        </a:rPr>
                        <a:t>E00</a:t>
                      </a:r>
                      <a:r>
                        <a:rPr lang="zh-CN" sz="1600" kern="100" dirty="0">
                          <a:effectLst/>
                        </a:rPr>
                        <a:t>文件数据结构</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43638622"/>
                  </a:ext>
                </a:extLst>
              </a:tr>
              <a:tr h="524476">
                <a:tc>
                  <a:txBody>
                    <a:bodyPr/>
                    <a:lstStyle/>
                    <a:p>
                      <a:pPr algn="ctr">
                        <a:lnSpc>
                          <a:spcPts val="2200"/>
                        </a:lnSpc>
                        <a:spcAft>
                          <a:spcPts val="0"/>
                        </a:spcAft>
                      </a:pPr>
                      <a:r>
                        <a:rPr lang="en-US" sz="1600" kern="100">
                          <a:effectLst/>
                        </a:rPr>
                        <a:t>3.8-3.10</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lnSpc>
                          <a:spcPts val="2200"/>
                        </a:lnSpc>
                        <a:spcAft>
                          <a:spcPts val="0"/>
                        </a:spcAft>
                      </a:pPr>
                      <a:r>
                        <a:rPr lang="zh-CN" sz="1600" kern="100">
                          <a:effectLst/>
                        </a:rPr>
                        <a:t>读取数据，存储并结构化</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04776505"/>
                  </a:ext>
                </a:extLst>
              </a:tr>
              <a:tr h="524476">
                <a:tc>
                  <a:txBody>
                    <a:bodyPr/>
                    <a:lstStyle/>
                    <a:p>
                      <a:pPr algn="ctr">
                        <a:lnSpc>
                          <a:spcPts val="2200"/>
                        </a:lnSpc>
                        <a:spcAft>
                          <a:spcPts val="0"/>
                        </a:spcAft>
                      </a:pPr>
                      <a:r>
                        <a:rPr lang="en-US" sz="1600" kern="100">
                          <a:effectLst/>
                        </a:rPr>
                        <a:t>3.10-3.11</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lnSpc>
                          <a:spcPts val="2200"/>
                        </a:lnSpc>
                        <a:spcAft>
                          <a:spcPts val="0"/>
                        </a:spcAft>
                      </a:pPr>
                      <a:r>
                        <a:rPr lang="zh-CN" sz="1600" kern="100">
                          <a:effectLst/>
                        </a:rPr>
                        <a:t>可视化</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35777722"/>
                  </a:ext>
                </a:extLst>
              </a:tr>
              <a:tr h="524476">
                <a:tc>
                  <a:txBody>
                    <a:bodyPr/>
                    <a:lstStyle/>
                    <a:p>
                      <a:pPr algn="ctr">
                        <a:lnSpc>
                          <a:spcPts val="2200"/>
                        </a:lnSpc>
                        <a:spcAft>
                          <a:spcPts val="0"/>
                        </a:spcAft>
                      </a:pPr>
                      <a:r>
                        <a:rPr lang="en-US" sz="1600" kern="100">
                          <a:effectLst/>
                        </a:rPr>
                        <a:t>3.12-3.13</a:t>
                      </a:r>
                      <a:endParaRPr lang="zh-CN" sz="12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lnSpc>
                          <a:spcPts val="2200"/>
                        </a:lnSpc>
                        <a:spcAft>
                          <a:spcPts val="0"/>
                        </a:spcAft>
                      </a:pPr>
                      <a:r>
                        <a:rPr lang="zh-CN" sz="1600" kern="100" dirty="0">
                          <a:effectLst/>
                        </a:rPr>
                        <a:t>路径分析</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65758595"/>
                  </a:ext>
                </a:extLst>
              </a:tr>
              <a:tr h="1105197">
                <a:tc>
                  <a:txBody>
                    <a:bodyPr/>
                    <a:lstStyle/>
                    <a:p>
                      <a:pPr algn="ctr">
                        <a:lnSpc>
                          <a:spcPts val="2200"/>
                        </a:lnSpc>
                        <a:spcAft>
                          <a:spcPts val="0"/>
                        </a:spcAft>
                      </a:pPr>
                      <a:r>
                        <a:rPr lang="en-US" sz="1600" kern="100" dirty="0">
                          <a:effectLst/>
                        </a:rPr>
                        <a:t>3.14-</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lnSpc>
                          <a:spcPts val="2200"/>
                        </a:lnSpc>
                        <a:spcAft>
                          <a:spcPts val="0"/>
                        </a:spcAft>
                      </a:pPr>
                      <a:r>
                        <a:rPr lang="zh-CN" sz="1600" kern="100" dirty="0">
                          <a:effectLst/>
                        </a:rPr>
                        <a:t>代码优化，提高对文件的普适性，应用最优的路径分析策略</a:t>
                      </a:r>
                      <a:endParaRPr lang="zh-CN" sz="12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26086566"/>
                  </a:ext>
                </a:extLst>
              </a:tr>
            </a:tbl>
          </a:graphicData>
        </a:graphic>
      </p:graphicFrame>
    </p:spTree>
    <p:extLst>
      <p:ext uri="{BB962C8B-B14F-4D97-AF65-F5344CB8AC3E}">
        <p14:creationId xmlns:p14="http://schemas.microsoft.com/office/powerpoint/2010/main" val="24526869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A7D67E-6F2E-4557-811B-2ECF33F9A31D}"/>
              </a:ext>
            </a:extLst>
          </p:cNvPr>
          <p:cNvSpPr>
            <a:spLocks noGrp="1"/>
          </p:cNvSpPr>
          <p:nvPr>
            <p:ph type="title"/>
          </p:nvPr>
        </p:nvSpPr>
        <p:spPr>
          <a:xfrm>
            <a:off x="1001456" y="2630911"/>
            <a:ext cx="10364451" cy="4227089"/>
          </a:xfrm>
        </p:spPr>
        <p:txBody>
          <a:bodyPr>
            <a:normAutofit fontScale="90000"/>
          </a:bodyPr>
          <a:lstStyle/>
          <a:p>
            <a:pPr>
              <a:lnSpc>
                <a:spcPct val="200000"/>
              </a:lnSpc>
            </a:pPr>
            <a:r>
              <a:rPr lang="en-US" altLang="zh-CN" sz="4400" dirty="0" err="1"/>
              <a:t>ThankS</a:t>
            </a:r>
            <a:r>
              <a:rPr lang="zh-CN" altLang="en-US" sz="4400" dirty="0"/>
              <a:t>！</a:t>
            </a:r>
            <a:br>
              <a:rPr lang="en-US" altLang="zh-CN" dirty="0"/>
            </a:br>
            <a:r>
              <a:rPr lang="en-US" altLang="zh-CN" dirty="0"/>
              <a:t>									</a:t>
            </a:r>
            <a:br>
              <a:rPr lang="en-US" altLang="zh-CN" dirty="0"/>
            </a:br>
            <a:br>
              <a:rPr lang="en-US" altLang="zh-CN" dirty="0"/>
            </a:br>
            <a:r>
              <a:rPr lang="en-US" altLang="zh-CN" dirty="0"/>
              <a:t>									</a:t>
            </a:r>
            <a:r>
              <a:rPr lang="zh-CN" altLang="en-US" sz="1800" i="1" dirty="0"/>
              <a:t>刘子煜 </a:t>
            </a:r>
            <a:r>
              <a:rPr lang="en-US" altLang="zh-CN" sz="1800" i="1" dirty="0"/>
              <a:t>20180404</a:t>
            </a:r>
            <a:endParaRPr lang="zh-CN" altLang="en-US" i="1" dirty="0"/>
          </a:p>
        </p:txBody>
      </p:sp>
    </p:spTree>
    <p:extLst>
      <p:ext uri="{BB962C8B-B14F-4D97-AF65-F5344CB8AC3E}">
        <p14:creationId xmlns:p14="http://schemas.microsoft.com/office/powerpoint/2010/main" val="4483760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9F074E-193F-4B57-B84D-57B4354C7ADE}"/>
              </a:ext>
            </a:extLst>
          </p:cNvPr>
          <p:cNvSpPr>
            <a:spLocks noGrp="1"/>
          </p:cNvSpPr>
          <p:nvPr>
            <p:ph type="title"/>
          </p:nvPr>
        </p:nvSpPr>
        <p:spPr/>
        <p:txBody>
          <a:bodyPr/>
          <a:lstStyle/>
          <a:p>
            <a:r>
              <a:rPr lang="en-US" altLang="zh-CN" dirty="0"/>
              <a:t>content</a:t>
            </a:r>
            <a:endParaRPr lang="zh-CN" altLang="en-US" dirty="0"/>
          </a:p>
        </p:txBody>
      </p:sp>
      <p:sp>
        <p:nvSpPr>
          <p:cNvPr id="3" name="内容占位符 2">
            <a:extLst>
              <a:ext uri="{FF2B5EF4-FFF2-40B4-BE49-F238E27FC236}">
                <a16:creationId xmlns:a16="http://schemas.microsoft.com/office/drawing/2014/main" id="{5FA7D28A-6CE9-4564-A2EC-828FF102A944}"/>
              </a:ext>
            </a:extLst>
          </p:cNvPr>
          <p:cNvSpPr>
            <a:spLocks noGrp="1"/>
          </p:cNvSpPr>
          <p:nvPr>
            <p:ph sz="quarter" idx="13"/>
          </p:nvPr>
        </p:nvSpPr>
        <p:spPr/>
        <p:txBody>
          <a:bodyPr/>
          <a:lstStyle/>
          <a:p>
            <a:pPr algn="ctr"/>
            <a:r>
              <a:rPr lang="zh-CN" altLang="zh-CN" b="1" dirty="0"/>
              <a:t>项目目标</a:t>
            </a:r>
          </a:p>
          <a:p>
            <a:pPr algn="ctr"/>
            <a:r>
              <a:rPr lang="zh-CN" altLang="zh-CN" b="1" dirty="0"/>
              <a:t>项目配置</a:t>
            </a:r>
          </a:p>
          <a:p>
            <a:pPr algn="ctr"/>
            <a:r>
              <a:rPr lang="zh-CN" altLang="zh-CN" b="1" dirty="0"/>
              <a:t>技术路线</a:t>
            </a:r>
          </a:p>
          <a:p>
            <a:pPr algn="ctr"/>
            <a:r>
              <a:rPr lang="zh-CN" altLang="zh-CN" b="1" dirty="0"/>
              <a:t>详细设计</a:t>
            </a:r>
          </a:p>
          <a:p>
            <a:pPr lvl="0" algn="ctr"/>
            <a:r>
              <a:rPr lang="zh-CN" altLang="zh-CN" b="1" dirty="0"/>
              <a:t>技术问题 </a:t>
            </a:r>
            <a:endParaRPr lang="en-US" altLang="zh-CN" b="1" dirty="0"/>
          </a:p>
          <a:p>
            <a:pPr algn="ctr"/>
            <a:r>
              <a:rPr lang="en-US" altLang="zh-CN" b="1" dirty="0"/>
              <a:t>UI</a:t>
            </a:r>
            <a:r>
              <a:rPr lang="zh-CN" altLang="zh-CN" b="1" dirty="0"/>
              <a:t>设计</a:t>
            </a:r>
          </a:p>
          <a:p>
            <a:pPr algn="ctr"/>
            <a:r>
              <a:rPr lang="zh-CN" altLang="zh-CN" b="1" dirty="0"/>
              <a:t>时间计划</a:t>
            </a:r>
          </a:p>
          <a:p>
            <a:pPr marL="0" lvl="0" indent="0" algn="ctr">
              <a:buNone/>
            </a:pPr>
            <a:endParaRPr lang="zh-CN" altLang="zh-CN" b="1" dirty="0"/>
          </a:p>
        </p:txBody>
      </p:sp>
    </p:spTree>
    <p:extLst>
      <p:ext uri="{BB962C8B-B14F-4D97-AF65-F5344CB8AC3E}">
        <p14:creationId xmlns:p14="http://schemas.microsoft.com/office/powerpoint/2010/main" val="24600913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65CCD9A-9B42-475E-AED9-7142EDA1B451}"/>
              </a:ext>
            </a:extLst>
          </p:cNvPr>
          <p:cNvSpPr>
            <a:spLocks noGrp="1"/>
          </p:cNvSpPr>
          <p:nvPr>
            <p:ph type="title"/>
          </p:nvPr>
        </p:nvSpPr>
        <p:spPr/>
        <p:txBody>
          <a:bodyPr/>
          <a:lstStyle/>
          <a:p>
            <a:r>
              <a:rPr lang="zh-CN" altLang="zh-CN" b="1" dirty="0"/>
              <a:t>项目目标</a:t>
            </a:r>
            <a:br>
              <a:rPr lang="zh-CN" altLang="zh-CN" b="1" dirty="0"/>
            </a:br>
            <a:endParaRPr lang="zh-CN" altLang="en-US" dirty="0"/>
          </a:p>
        </p:txBody>
      </p:sp>
      <p:sp>
        <p:nvSpPr>
          <p:cNvPr id="3" name="内容占位符 2">
            <a:extLst>
              <a:ext uri="{FF2B5EF4-FFF2-40B4-BE49-F238E27FC236}">
                <a16:creationId xmlns:a16="http://schemas.microsoft.com/office/drawing/2014/main" id="{4D29A055-0D3D-414E-A0FB-E156A3575122}"/>
              </a:ext>
            </a:extLst>
          </p:cNvPr>
          <p:cNvSpPr>
            <a:spLocks noGrp="1"/>
          </p:cNvSpPr>
          <p:nvPr>
            <p:ph sz="quarter" idx="13"/>
          </p:nvPr>
        </p:nvSpPr>
        <p:spPr>
          <a:xfrm>
            <a:off x="913774" y="2367092"/>
            <a:ext cx="10363826" cy="3872391"/>
          </a:xfrm>
        </p:spPr>
        <p:txBody>
          <a:bodyPr>
            <a:normAutofit fontScale="92500" lnSpcReduction="20000"/>
          </a:bodyPr>
          <a:lstStyle/>
          <a:p>
            <a:pPr lvl="0">
              <a:lnSpc>
                <a:spcPct val="220000"/>
              </a:lnSpc>
            </a:pPr>
            <a:r>
              <a:rPr lang="zh-CN" altLang="zh-CN" sz="2400" dirty="0"/>
              <a:t>复习拓扑关系相关知识，寻找、编辑制作一副</a:t>
            </a:r>
            <a:r>
              <a:rPr lang="en-US" altLang="zh-CN" sz="2400" dirty="0"/>
              <a:t>coverage</a:t>
            </a:r>
            <a:r>
              <a:rPr lang="zh-CN" altLang="zh-CN" sz="2400" dirty="0"/>
              <a:t>文件，要求包含拓扑关系；</a:t>
            </a:r>
          </a:p>
          <a:p>
            <a:pPr lvl="0">
              <a:lnSpc>
                <a:spcPct val="220000"/>
              </a:lnSpc>
            </a:pPr>
            <a:r>
              <a:rPr lang="zh-CN" altLang="zh-CN" sz="2400" dirty="0"/>
              <a:t>在</a:t>
            </a:r>
            <a:r>
              <a:rPr lang="en-US" altLang="zh-CN" sz="2400" dirty="0"/>
              <a:t>ArcMap</a:t>
            </a:r>
            <a:r>
              <a:rPr lang="zh-CN" altLang="zh-CN" sz="2400" dirty="0"/>
              <a:t>中导出</a:t>
            </a:r>
            <a:r>
              <a:rPr lang="en-US" altLang="zh-CN" sz="2400" dirty="0"/>
              <a:t>E00</a:t>
            </a:r>
            <a:r>
              <a:rPr lang="zh-CN" altLang="zh-CN" sz="2400" dirty="0"/>
              <a:t>文件；</a:t>
            </a:r>
          </a:p>
          <a:p>
            <a:pPr lvl="0">
              <a:lnSpc>
                <a:spcPct val="220000"/>
              </a:lnSpc>
            </a:pPr>
            <a:r>
              <a:rPr lang="zh-CN" altLang="zh-CN" sz="2400" dirty="0"/>
              <a:t>参照相关格式说明，使用面向对象的思想，从底层设计，编码读取并解析该文件；</a:t>
            </a:r>
          </a:p>
          <a:p>
            <a:pPr lvl="0">
              <a:lnSpc>
                <a:spcPct val="220000"/>
              </a:lnSpc>
            </a:pPr>
            <a:r>
              <a:rPr lang="zh-CN" altLang="zh-CN" sz="2400" dirty="0"/>
              <a:t>完成</a:t>
            </a:r>
            <a:r>
              <a:rPr lang="en-US" altLang="zh-CN" sz="2400" dirty="0"/>
              <a:t>E00</a:t>
            </a:r>
            <a:r>
              <a:rPr lang="zh-CN" altLang="zh-CN" sz="2400" dirty="0"/>
              <a:t>文件的可视化和简单的路径分析；</a:t>
            </a:r>
          </a:p>
          <a:p>
            <a:pPr>
              <a:lnSpc>
                <a:spcPct val="200000"/>
              </a:lnSpc>
            </a:pPr>
            <a:endParaRPr lang="zh-CN" altLang="en-US" sz="1600" dirty="0"/>
          </a:p>
        </p:txBody>
      </p:sp>
    </p:spTree>
    <p:extLst>
      <p:ext uri="{BB962C8B-B14F-4D97-AF65-F5344CB8AC3E}">
        <p14:creationId xmlns:p14="http://schemas.microsoft.com/office/powerpoint/2010/main" val="13015617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A09DFDF-7193-44BB-A6EC-05AEB319CA94}"/>
              </a:ext>
            </a:extLst>
          </p:cNvPr>
          <p:cNvSpPr>
            <a:spLocks noGrp="1"/>
          </p:cNvSpPr>
          <p:nvPr>
            <p:ph type="title"/>
          </p:nvPr>
        </p:nvSpPr>
        <p:spPr/>
        <p:txBody>
          <a:bodyPr/>
          <a:lstStyle/>
          <a:p>
            <a:r>
              <a:rPr lang="zh-CN" altLang="zh-CN" b="1" dirty="0"/>
              <a:t>项目配置</a:t>
            </a:r>
            <a:br>
              <a:rPr lang="zh-CN" altLang="zh-CN" b="1" dirty="0"/>
            </a:br>
            <a:endParaRPr lang="zh-CN" altLang="en-US" dirty="0"/>
          </a:p>
        </p:txBody>
      </p:sp>
      <p:sp>
        <p:nvSpPr>
          <p:cNvPr id="3" name="内容占位符 2">
            <a:extLst>
              <a:ext uri="{FF2B5EF4-FFF2-40B4-BE49-F238E27FC236}">
                <a16:creationId xmlns:a16="http://schemas.microsoft.com/office/drawing/2014/main" id="{2E915487-5FCB-4C14-8178-ACE32DB039D5}"/>
              </a:ext>
            </a:extLst>
          </p:cNvPr>
          <p:cNvSpPr>
            <a:spLocks noGrp="1"/>
          </p:cNvSpPr>
          <p:nvPr>
            <p:ph sz="quarter" idx="13"/>
          </p:nvPr>
        </p:nvSpPr>
        <p:spPr/>
        <p:txBody>
          <a:bodyPr>
            <a:normAutofit/>
          </a:bodyPr>
          <a:lstStyle/>
          <a:p>
            <a:pPr>
              <a:lnSpc>
                <a:spcPct val="200000"/>
              </a:lnSpc>
            </a:pPr>
            <a:r>
              <a:rPr lang="zh-CN" altLang="zh-CN" sz="2800" dirty="0"/>
              <a:t>环境：</a:t>
            </a:r>
            <a:r>
              <a:rPr lang="en-US" altLang="zh-CN" sz="2800" dirty="0"/>
              <a:t>Mac OS X 10.13  SDK</a:t>
            </a:r>
            <a:r>
              <a:rPr lang="zh-CN" altLang="zh-CN" sz="2800" dirty="0"/>
              <a:t>：</a:t>
            </a:r>
            <a:r>
              <a:rPr lang="en-US" altLang="zh-CN" sz="2800" dirty="0"/>
              <a:t>QT 5.2.9</a:t>
            </a:r>
            <a:endParaRPr lang="zh-CN" altLang="zh-CN" sz="2800" dirty="0"/>
          </a:p>
          <a:p>
            <a:pPr>
              <a:lnSpc>
                <a:spcPct val="200000"/>
              </a:lnSpc>
            </a:pPr>
            <a:r>
              <a:rPr lang="zh-CN" altLang="zh-CN" sz="2800" dirty="0"/>
              <a:t>语言：</a:t>
            </a:r>
            <a:r>
              <a:rPr lang="en-US" altLang="zh-CN" sz="2800" dirty="0"/>
              <a:t>C++</a:t>
            </a:r>
            <a:endParaRPr lang="zh-CN" altLang="zh-CN" sz="2800" dirty="0"/>
          </a:p>
          <a:p>
            <a:pPr>
              <a:lnSpc>
                <a:spcPct val="200000"/>
              </a:lnSpc>
            </a:pPr>
            <a:r>
              <a:rPr lang="zh-CN" altLang="zh-CN" sz="2800" dirty="0"/>
              <a:t>库  ：</a:t>
            </a:r>
            <a:r>
              <a:rPr lang="en-US" altLang="zh-CN" sz="2800" dirty="0"/>
              <a:t>OpenGL </a:t>
            </a:r>
            <a:endParaRPr lang="zh-CN" altLang="zh-CN" sz="2800" dirty="0"/>
          </a:p>
          <a:p>
            <a:pPr>
              <a:lnSpc>
                <a:spcPct val="200000"/>
              </a:lnSpc>
            </a:pPr>
            <a:endParaRPr lang="zh-CN" altLang="en-US" sz="2800" dirty="0"/>
          </a:p>
        </p:txBody>
      </p:sp>
    </p:spTree>
    <p:extLst>
      <p:ext uri="{BB962C8B-B14F-4D97-AF65-F5344CB8AC3E}">
        <p14:creationId xmlns:p14="http://schemas.microsoft.com/office/powerpoint/2010/main" val="13792689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93D83E-B8ED-491E-9E03-68BF65AB6365}"/>
              </a:ext>
            </a:extLst>
          </p:cNvPr>
          <p:cNvSpPr>
            <a:spLocks noGrp="1"/>
          </p:cNvSpPr>
          <p:nvPr>
            <p:ph type="title"/>
          </p:nvPr>
        </p:nvSpPr>
        <p:spPr/>
        <p:txBody>
          <a:bodyPr/>
          <a:lstStyle/>
          <a:p>
            <a:r>
              <a:rPr lang="zh-CN" altLang="zh-CN" b="1" dirty="0"/>
              <a:t>技术路线</a:t>
            </a:r>
            <a:br>
              <a:rPr lang="zh-CN" altLang="zh-CN" b="1" dirty="0"/>
            </a:br>
            <a:endParaRPr lang="zh-CN" altLang="en-US" dirty="0"/>
          </a:p>
        </p:txBody>
      </p:sp>
      <p:sp>
        <p:nvSpPr>
          <p:cNvPr id="3" name="内容占位符 2">
            <a:extLst>
              <a:ext uri="{FF2B5EF4-FFF2-40B4-BE49-F238E27FC236}">
                <a16:creationId xmlns:a16="http://schemas.microsoft.com/office/drawing/2014/main" id="{E0A8931D-90DF-4774-B741-32F3E68F6AB9}"/>
              </a:ext>
            </a:extLst>
          </p:cNvPr>
          <p:cNvSpPr>
            <a:spLocks noGrp="1"/>
          </p:cNvSpPr>
          <p:nvPr>
            <p:ph sz="quarter" idx="13"/>
          </p:nvPr>
        </p:nvSpPr>
        <p:spPr>
          <a:xfrm>
            <a:off x="566928" y="1719072"/>
            <a:ext cx="11978640" cy="5138928"/>
          </a:xfrm>
        </p:spPr>
        <p:txBody>
          <a:bodyPr>
            <a:normAutofit/>
          </a:bodyPr>
          <a:lstStyle/>
          <a:p>
            <a:pPr lvl="0"/>
            <a:r>
              <a:rPr lang="zh-CN" altLang="zh-CN" b="1" dirty="0"/>
              <a:t>数据处理</a:t>
            </a:r>
            <a:endParaRPr lang="en-US" altLang="zh-CN" b="1" dirty="0"/>
          </a:p>
          <a:p>
            <a:pPr lvl="1"/>
            <a:r>
              <a:rPr lang="zh-CN" altLang="en-US" dirty="0"/>
              <a:t>得到</a:t>
            </a:r>
            <a:r>
              <a:rPr lang="en-US" altLang="zh-CN" dirty="0"/>
              <a:t>E00</a:t>
            </a:r>
            <a:r>
              <a:rPr lang="zh-CN" altLang="en-US" dirty="0"/>
              <a:t>文件</a:t>
            </a:r>
            <a:r>
              <a:rPr lang="zh-CN" altLang="zh-CN" dirty="0"/>
              <a:t>。在</a:t>
            </a:r>
            <a:r>
              <a:rPr lang="en-US" altLang="zh-CN" dirty="0" err="1"/>
              <a:t>ArcGis</a:t>
            </a:r>
            <a:r>
              <a:rPr lang="zh-CN" altLang="zh-CN" dirty="0"/>
              <a:t>中获得包含拓扑关系的</a:t>
            </a:r>
            <a:r>
              <a:rPr lang="en-US" altLang="zh-CN" dirty="0"/>
              <a:t>coverage</a:t>
            </a:r>
            <a:r>
              <a:rPr lang="zh-CN" altLang="zh-CN" dirty="0"/>
              <a:t>文件，并导出</a:t>
            </a:r>
            <a:r>
              <a:rPr lang="en-US" altLang="zh-CN" dirty="0"/>
              <a:t>E00</a:t>
            </a:r>
            <a:r>
              <a:rPr lang="zh-CN" altLang="zh-CN" dirty="0"/>
              <a:t>文件。</a:t>
            </a:r>
            <a:endParaRPr lang="en-US" altLang="zh-CN" dirty="0"/>
          </a:p>
          <a:p>
            <a:pPr lvl="1"/>
            <a:r>
              <a:rPr lang="zh-CN" altLang="zh-CN" dirty="0"/>
              <a:t>分析数据结构，根据数据特点，设计数据存储结构，合理组织空间数据。</a:t>
            </a:r>
          </a:p>
          <a:p>
            <a:pPr lvl="0"/>
            <a:r>
              <a:rPr lang="zh-CN" altLang="zh-CN" b="1" dirty="0"/>
              <a:t>逻辑结构设计</a:t>
            </a:r>
            <a:endParaRPr lang="en-US" altLang="zh-CN" b="1" dirty="0"/>
          </a:p>
          <a:p>
            <a:pPr lvl="1"/>
            <a:r>
              <a:rPr lang="zh-CN" altLang="zh-CN" dirty="0"/>
              <a:t>根据数据组织进行绘图设计，包括绘图的窗口、</a:t>
            </a:r>
            <a:r>
              <a:rPr lang="en-US" altLang="zh-CN" dirty="0"/>
              <a:t>OpenGL</a:t>
            </a:r>
            <a:r>
              <a:rPr lang="zh-CN" altLang="zh-CN" dirty="0"/>
              <a:t>库的绘图方法、坐标映射等问题，</a:t>
            </a:r>
            <a:endParaRPr lang="en-US" altLang="zh-CN" dirty="0"/>
          </a:p>
          <a:p>
            <a:pPr lvl="1"/>
            <a:r>
              <a:rPr lang="zh-CN" altLang="zh-CN" dirty="0"/>
              <a:t>重建要素之间的关系索引表格并设计路径分析算法。</a:t>
            </a:r>
            <a:r>
              <a:rPr lang="en-US" altLang="zh-CN" dirty="0"/>
              <a:t>Dijkstra</a:t>
            </a:r>
            <a:r>
              <a:rPr lang="zh-CN" altLang="zh-CN" dirty="0"/>
              <a:t>最短路径算法</a:t>
            </a:r>
            <a:r>
              <a:rPr lang="zh-CN" altLang="en-US" dirty="0"/>
              <a:t>。</a:t>
            </a:r>
            <a:endParaRPr lang="zh-CN" altLang="zh-CN" dirty="0"/>
          </a:p>
          <a:p>
            <a:pPr lvl="0"/>
            <a:r>
              <a:rPr lang="zh-CN" altLang="zh-CN" b="1" dirty="0"/>
              <a:t>系统开发</a:t>
            </a:r>
            <a:endParaRPr lang="en-US" altLang="zh-CN" b="1" dirty="0"/>
          </a:p>
          <a:p>
            <a:pPr lvl="1"/>
            <a:r>
              <a:rPr lang="zh-CN" altLang="zh-CN" dirty="0"/>
              <a:t>数据读取、结构化存储</a:t>
            </a:r>
            <a:r>
              <a:rPr lang="zh-CN" altLang="en-US" dirty="0"/>
              <a:t>、地图</a:t>
            </a:r>
            <a:r>
              <a:rPr lang="zh-CN" altLang="zh-CN" dirty="0"/>
              <a:t>绘制。</a:t>
            </a:r>
            <a:endParaRPr lang="en-US" altLang="zh-CN" dirty="0"/>
          </a:p>
          <a:p>
            <a:pPr lvl="1"/>
            <a:r>
              <a:rPr lang="zh-CN" altLang="zh-CN" dirty="0"/>
              <a:t>组织弧线要素的关系表格和结点邻接矩阵，设计最短路径的计算算法，并合理安排交互窗口。</a:t>
            </a:r>
          </a:p>
          <a:p>
            <a:pPr lvl="0"/>
            <a:r>
              <a:rPr lang="zh-CN" altLang="zh-CN" b="1" dirty="0"/>
              <a:t>软件调试</a:t>
            </a:r>
            <a:endParaRPr lang="en-US" altLang="zh-CN" b="1" dirty="0"/>
          </a:p>
          <a:p>
            <a:pPr lvl="1"/>
            <a:r>
              <a:rPr lang="zh-CN" altLang="zh-CN" dirty="0"/>
              <a:t>系统开发完成后，对软件进行测试与调整，优化系统。</a:t>
            </a:r>
          </a:p>
          <a:p>
            <a:endParaRPr lang="zh-CN" altLang="en-US" dirty="0"/>
          </a:p>
        </p:txBody>
      </p:sp>
    </p:spTree>
    <p:extLst>
      <p:ext uri="{BB962C8B-B14F-4D97-AF65-F5344CB8AC3E}">
        <p14:creationId xmlns:p14="http://schemas.microsoft.com/office/powerpoint/2010/main" val="34485079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D7F52D-3FC7-4D3F-8A5B-2A3BF8AD726D}"/>
              </a:ext>
            </a:extLst>
          </p:cNvPr>
          <p:cNvSpPr>
            <a:spLocks noGrp="1"/>
          </p:cNvSpPr>
          <p:nvPr>
            <p:ph type="title"/>
          </p:nvPr>
        </p:nvSpPr>
        <p:spPr/>
        <p:txBody>
          <a:bodyPr/>
          <a:lstStyle/>
          <a:p>
            <a:r>
              <a:rPr lang="zh-CN" altLang="zh-CN" b="1" dirty="0"/>
              <a:t>详细设计</a:t>
            </a:r>
            <a:br>
              <a:rPr lang="zh-CN" altLang="zh-CN" b="1" dirty="0"/>
            </a:br>
            <a:endParaRPr lang="zh-CN" altLang="en-US" dirty="0"/>
          </a:p>
        </p:txBody>
      </p:sp>
      <p:sp>
        <p:nvSpPr>
          <p:cNvPr id="3" name="内容占位符 2">
            <a:extLst>
              <a:ext uri="{FF2B5EF4-FFF2-40B4-BE49-F238E27FC236}">
                <a16:creationId xmlns:a16="http://schemas.microsoft.com/office/drawing/2014/main" id="{19947C83-B210-43A1-844D-A4604236593F}"/>
              </a:ext>
            </a:extLst>
          </p:cNvPr>
          <p:cNvSpPr>
            <a:spLocks noGrp="1"/>
          </p:cNvSpPr>
          <p:nvPr>
            <p:ph sz="quarter" idx="13"/>
          </p:nvPr>
        </p:nvSpPr>
        <p:spPr>
          <a:xfrm>
            <a:off x="494778" y="1941534"/>
            <a:ext cx="11580312" cy="4797469"/>
          </a:xfrm>
        </p:spPr>
        <p:txBody>
          <a:bodyPr>
            <a:normAutofit/>
          </a:bodyPr>
          <a:lstStyle/>
          <a:p>
            <a:r>
              <a:rPr lang="zh-CN" altLang="en-US" b="1" dirty="0"/>
              <a:t>数据</a:t>
            </a:r>
            <a:endParaRPr lang="en-US" altLang="zh-CN" b="1" dirty="0"/>
          </a:p>
          <a:p>
            <a:pPr lvl="1"/>
            <a:r>
              <a:rPr lang="zh-CN" altLang="zh-CN" sz="2000" b="1" dirty="0"/>
              <a:t>数据预处理</a:t>
            </a:r>
            <a:endParaRPr lang="en-US" altLang="zh-CN" sz="2000" b="1" dirty="0"/>
          </a:p>
          <a:p>
            <a:pPr lvl="2"/>
            <a:r>
              <a:rPr lang="en-US" altLang="zh-CN" dirty="0"/>
              <a:t>OSM</a:t>
            </a:r>
            <a:r>
              <a:rPr lang="zh-CN" altLang="en-US" dirty="0"/>
              <a:t>中国道路</a:t>
            </a:r>
            <a:r>
              <a:rPr lang="en-US" altLang="zh-CN" dirty="0" err="1"/>
              <a:t>shP</a:t>
            </a:r>
            <a:r>
              <a:rPr lang="zh-CN" altLang="en-US" dirty="0"/>
              <a:t>文件、</a:t>
            </a:r>
            <a:r>
              <a:rPr lang="en-US" altLang="zh-CN" dirty="0" err="1"/>
              <a:t>ArcGis</a:t>
            </a:r>
            <a:r>
              <a:rPr lang="zh-CN" altLang="en-US" dirty="0"/>
              <a:t>、拓扑关系、</a:t>
            </a:r>
            <a:r>
              <a:rPr lang="en-US" altLang="zh-CN" dirty="0"/>
              <a:t>Coverage</a:t>
            </a:r>
            <a:r>
              <a:rPr lang="zh-CN" altLang="en-US" dirty="0"/>
              <a:t>文件（不一定具有拓扑关系）、</a:t>
            </a:r>
            <a:r>
              <a:rPr lang="en-US" altLang="zh-CN" dirty="0"/>
              <a:t>E00</a:t>
            </a:r>
            <a:r>
              <a:rPr lang="zh-CN" altLang="en-US" dirty="0"/>
              <a:t>文件</a:t>
            </a:r>
            <a:endParaRPr lang="en-US" altLang="zh-CN" dirty="0"/>
          </a:p>
          <a:p>
            <a:pPr lvl="1"/>
            <a:r>
              <a:rPr lang="zh-CN" altLang="zh-CN" sz="2000" b="1" dirty="0"/>
              <a:t>数据结构分析</a:t>
            </a:r>
            <a:r>
              <a:rPr lang="zh-CN" altLang="en-US" sz="2000" b="1" dirty="0"/>
              <a:t>（</a:t>
            </a:r>
            <a:r>
              <a:rPr lang="en-US" altLang="zh-CN" sz="2000" b="1" dirty="0"/>
              <a:t>E00</a:t>
            </a:r>
            <a:r>
              <a:rPr lang="zh-CN" altLang="en-US" sz="2000" b="1" dirty="0"/>
              <a:t>文件）</a:t>
            </a:r>
            <a:endParaRPr lang="zh-CN" altLang="zh-CN" sz="2000" dirty="0"/>
          </a:p>
          <a:p>
            <a:pPr lvl="2"/>
            <a:r>
              <a:rPr lang="en-US" altLang="zh-CN" sz="1800" dirty="0"/>
              <a:t>introduction</a:t>
            </a:r>
            <a:r>
              <a:rPr lang="zh-CN" altLang="zh-CN" sz="1800" dirty="0"/>
              <a:t>（导出信息）</a:t>
            </a:r>
            <a:endParaRPr lang="en-US" altLang="zh-CN" sz="1800" dirty="0"/>
          </a:p>
          <a:p>
            <a:pPr lvl="3"/>
            <a:r>
              <a:rPr lang="en-US" altLang="zh-CN" sz="1600" dirty="0"/>
              <a:t>E00</a:t>
            </a:r>
            <a:r>
              <a:rPr lang="zh-CN" altLang="zh-CN" sz="1600" dirty="0"/>
              <a:t>文件通常以“</a:t>
            </a:r>
            <a:r>
              <a:rPr lang="en-US" altLang="zh-CN" sz="1600" dirty="0"/>
              <a:t>EXP</a:t>
            </a:r>
            <a:r>
              <a:rPr lang="zh-CN" altLang="zh-CN" sz="1600" dirty="0"/>
              <a:t>”，</a:t>
            </a:r>
            <a:r>
              <a:rPr lang="en-US" altLang="zh-CN" sz="1600" dirty="0"/>
              <a:t>Export</a:t>
            </a:r>
            <a:r>
              <a:rPr lang="zh-CN" altLang="zh-CN" sz="1600" dirty="0"/>
              <a:t>信息开始，其后数字</a:t>
            </a:r>
            <a:r>
              <a:rPr lang="en-US" altLang="zh-CN" sz="1600" dirty="0"/>
              <a:t>0/1</a:t>
            </a:r>
            <a:r>
              <a:rPr lang="zh-CN" altLang="zh-CN" sz="1600" dirty="0"/>
              <a:t>分别表示文件是否压缩，并以文件导出的路径结束。</a:t>
            </a:r>
            <a:endParaRPr lang="en-US" altLang="zh-CN" sz="1600" dirty="0"/>
          </a:p>
          <a:p>
            <a:pPr lvl="2"/>
            <a:r>
              <a:rPr lang="en-US" altLang="zh-CN" sz="1800" dirty="0"/>
              <a:t>Arc files</a:t>
            </a:r>
            <a:r>
              <a:rPr lang="zh-CN" altLang="zh-CN" sz="1800" dirty="0"/>
              <a:t>（弧线信息、容差信息、精度信息、投影信息等）</a:t>
            </a:r>
            <a:endParaRPr lang="en-US" altLang="zh-CN" sz="1800" dirty="0"/>
          </a:p>
          <a:p>
            <a:pPr lvl="3"/>
            <a:r>
              <a:rPr lang="en-US" altLang="zh-CN" sz="1600" dirty="0"/>
              <a:t>Arc</a:t>
            </a:r>
            <a:r>
              <a:rPr lang="zh-CN" altLang="zh-CN" sz="1600" dirty="0"/>
              <a:t>数据为</a:t>
            </a:r>
            <a:r>
              <a:rPr lang="en-US" altLang="zh-CN" sz="1600" dirty="0"/>
              <a:t>E00</a:t>
            </a:r>
            <a:r>
              <a:rPr lang="zh-CN" altLang="zh-CN" sz="1600" dirty="0"/>
              <a:t>文件中最终要的部分，也是绘图所依赖的数据源。</a:t>
            </a:r>
            <a:endParaRPr lang="en-US" altLang="zh-CN" sz="1600" dirty="0"/>
          </a:p>
          <a:p>
            <a:pPr lvl="2"/>
            <a:r>
              <a:rPr lang="en-US" altLang="zh-CN" sz="1800" dirty="0"/>
              <a:t>Info files</a:t>
            </a:r>
            <a:r>
              <a:rPr lang="zh-CN" altLang="zh-CN" sz="1800" dirty="0"/>
              <a:t>（表参数、弧线属性表、弧线查找表等）</a:t>
            </a:r>
            <a:endParaRPr lang="en-US" altLang="zh-CN" sz="1800" dirty="0"/>
          </a:p>
          <a:p>
            <a:pPr lvl="3"/>
            <a:r>
              <a:rPr lang="en-US" altLang="zh-CN" sz="1600" dirty="0"/>
              <a:t>.AAT</a:t>
            </a:r>
            <a:r>
              <a:rPr lang="zh-CN" altLang="zh-CN" sz="1600" dirty="0"/>
              <a:t>文件对</a:t>
            </a:r>
            <a:r>
              <a:rPr lang="en-US" altLang="zh-CN" sz="1600" dirty="0"/>
              <a:t>E00</a:t>
            </a:r>
            <a:r>
              <a:rPr lang="zh-CN" altLang="zh-CN" sz="1600" dirty="0"/>
              <a:t>文件要素所拥有的属性进行了说明</a:t>
            </a:r>
            <a:endParaRPr lang="en-US" altLang="zh-CN" sz="1600" dirty="0"/>
          </a:p>
          <a:p>
            <a:pPr marL="457200" lvl="1" indent="0">
              <a:buNone/>
            </a:pPr>
            <a:r>
              <a:rPr lang="zh-CN" altLang="zh-CN" dirty="0"/>
              <a:t>其中</a:t>
            </a:r>
            <a:r>
              <a:rPr lang="en-US" altLang="zh-CN" dirty="0"/>
              <a:t>Introduction</a:t>
            </a:r>
            <a:r>
              <a:rPr lang="zh-CN" altLang="zh-CN" dirty="0"/>
              <a:t>和</a:t>
            </a:r>
            <a:r>
              <a:rPr lang="en-US" altLang="zh-CN" dirty="0"/>
              <a:t>Arc files</a:t>
            </a:r>
            <a:r>
              <a:rPr lang="zh-CN" altLang="zh-CN" dirty="0"/>
              <a:t>每部分信息的都以三个大写字母缩写为开始标志，</a:t>
            </a:r>
            <a:r>
              <a:rPr lang="en-US" altLang="zh-CN" dirty="0"/>
              <a:t>Info files</a:t>
            </a:r>
            <a:r>
              <a:rPr lang="zh-CN" altLang="zh-CN" dirty="0"/>
              <a:t>通过文件名加</a:t>
            </a:r>
            <a:r>
              <a:rPr lang="en-US" altLang="zh-CN" dirty="0"/>
              <a:t>”.”</a:t>
            </a:r>
            <a:r>
              <a:rPr lang="zh-CN" altLang="zh-CN" dirty="0"/>
              <a:t>和信息表名称缩写开始。</a:t>
            </a:r>
            <a:endParaRPr lang="en-US" altLang="zh-CN" dirty="0"/>
          </a:p>
          <a:p>
            <a:pPr lvl="1"/>
            <a:endParaRPr lang="zh-CN" altLang="zh-CN" sz="1600" dirty="0"/>
          </a:p>
          <a:p>
            <a:endParaRPr lang="zh-CN" altLang="en-US" dirty="0"/>
          </a:p>
        </p:txBody>
      </p:sp>
    </p:spTree>
    <p:extLst>
      <p:ext uri="{BB962C8B-B14F-4D97-AF65-F5344CB8AC3E}">
        <p14:creationId xmlns:p14="http://schemas.microsoft.com/office/powerpoint/2010/main" val="41463282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EFB9D1-7E9F-4BE5-8620-29A0DB4CF75B}"/>
              </a:ext>
            </a:extLst>
          </p:cNvPr>
          <p:cNvSpPr>
            <a:spLocks noGrp="1"/>
          </p:cNvSpPr>
          <p:nvPr>
            <p:ph type="title"/>
          </p:nvPr>
        </p:nvSpPr>
        <p:spPr/>
        <p:txBody>
          <a:bodyPr/>
          <a:lstStyle/>
          <a:p>
            <a:r>
              <a:rPr lang="zh-CN" altLang="zh-CN" b="1" dirty="0"/>
              <a:t>详细设计</a:t>
            </a:r>
            <a:br>
              <a:rPr lang="zh-CN" altLang="zh-CN" b="1" dirty="0"/>
            </a:br>
            <a:endParaRPr lang="zh-CN" altLang="en-US" dirty="0"/>
          </a:p>
        </p:txBody>
      </p:sp>
      <p:sp>
        <p:nvSpPr>
          <p:cNvPr id="3" name="内容占位符 2">
            <a:extLst>
              <a:ext uri="{FF2B5EF4-FFF2-40B4-BE49-F238E27FC236}">
                <a16:creationId xmlns:a16="http://schemas.microsoft.com/office/drawing/2014/main" id="{37B31BB1-106A-4884-895E-D40274243074}"/>
              </a:ext>
            </a:extLst>
          </p:cNvPr>
          <p:cNvSpPr>
            <a:spLocks noGrp="1"/>
          </p:cNvSpPr>
          <p:nvPr>
            <p:ph sz="quarter" idx="13"/>
          </p:nvPr>
        </p:nvSpPr>
        <p:spPr/>
        <p:txBody>
          <a:bodyPr/>
          <a:lstStyle/>
          <a:p>
            <a:r>
              <a:rPr lang="zh-CN" altLang="zh-CN" sz="2200" b="1" dirty="0"/>
              <a:t>数据输入</a:t>
            </a:r>
            <a:endParaRPr lang="zh-CN" altLang="zh-CN" sz="2200" dirty="0"/>
          </a:p>
          <a:p>
            <a:r>
              <a:rPr lang="zh-CN" altLang="zh-CN" dirty="0"/>
              <a:t>输入文件说明</a:t>
            </a:r>
            <a:endParaRPr lang="en-US" altLang="zh-CN" dirty="0"/>
          </a:p>
          <a:p>
            <a:endParaRPr lang="en-US" altLang="zh-CN" dirty="0"/>
          </a:p>
          <a:p>
            <a:endParaRPr lang="en-US" altLang="zh-CN" dirty="0"/>
          </a:p>
          <a:p>
            <a:r>
              <a:rPr lang="zh-CN" altLang="zh-CN" dirty="0"/>
              <a:t>用户输入与输出</a:t>
            </a:r>
          </a:p>
          <a:p>
            <a:endParaRPr lang="zh-CN" altLang="zh-CN" dirty="0"/>
          </a:p>
          <a:p>
            <a:endParaRPr lang="zh-CN" altLang="en-US" dirty="0"/>
          </a:p>
        </p:txBody>
      </p:sp>
      <p:graphicFrame>
        <p:nvGraphicFramePr>
          <p:cNvPr id="4" name="表格 3">
            <a:extLst>
              <a:ext uri="{FF2B5EF4-FFF2-40B4-BE49-F238E27FC236}">
                <a16:creationId xmlns:a16="http://schemas.microsoft.com/office/drawing/2014/main" id="{6C917F7D-BCFC-4D06-AB21-867384C55773}"/>
              </a:ext>
            </a:extLst>
          </p:cNvPr>
          <p:cNvGraphicFramePr>
            <a:graphicFrameLocks noGrp="1"/>
          </p:cNvGraphicFramePr>
          <p:nvPr>
            <p:extLst>
              <p:ext uri="{D42A27DB-BD31-4B8C-83A1-F6EECF244321}">
                <p14:modId xmlns:p14="http://schemas.microsoft.com/office/powerpoint/2010/main" val="1178403580"/>
              </p:ext>
            </p:extLst>
          </p:nvPr>
        </p:nvGraphicFramePr>
        <p:xfrm>
          <a:off x="2286000" y="3429000"/>
          <a:ext cx="7443215" cy="758952"/>
        </p:xfrm>
        <a:graphic>
          <a:graphicData uri="http://schemas.openxmlformats.org/drawingml/2006/table">
            <a:tbl>
              <a:tblPr firstRow="1" firstCol="1" bandRow="1">
                <a:tableStyleId>{9D7B26C5-4107-4FEC-AEDC-1716B250A1EF}</a:tableStyleId>
              </a:tblPr>
              <a:tblGrid>
                <a:gridCol w="1621822">
                  <a:extLst>
                    <a:ext uri="{9D8B030D-6E8A-4147-A177-3AD203B41FA5}">
                      <a16:colId xmlns:a16="http://schemas.microsoft.com/office/drawing/2014/main" val="1821668938"/>
                    </a:ext>
                  </a:extLst>
                </a:gridCol>
                <a:gridCol w="1440139">
                  <a:extLst>
                    <a:ext uri="{9D8B030D-6E8A-4147-A177-3AD203B41FA5}">
                      <a16:colId xmlns:a16="http://schemas.microsoft.com/office/drawing/2014/main" val="1270129637"/>
                    </a:ext>
                  </a:extLst>
                </a:gridCol>
                <a:gridCol w="4381254">
                  <a:extLst>
                    <a:ext uri="{9D8B030D-6E8A-4147-A177-3AD203B41FA5}">
                      <a16:colId xmlns:a16="http://schemas.microsoft.com/office/drawing/2014/main" val="2829443629"/>
                    </a:ext>
                  </a:extLst>
                </a:gridCol>
              </a:tblGrid>
              <a:tr h="379476">
                <a:tc>
                  <a:txBody>
                    <a:bodyPr/>
                    <a:lstStyle/>
                    <a:p>
                      <a:pPr indent="304800" algn="just">
                        <a:lnSpc>
                          <a:spcPts val="2200"/>
                        </a:lnSpc>
                        <a:spcAft>
                          <a:spcPts val="0"/>
                        </a:spcAft>
                      </a:pPr>
                      <a:r>
                        <a:rPr lang="zh-CN" sz="1200" kern="100">
                          <a:effectLst/>
                        </a:rPr>
                        <a:t>文件名</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zh-CN" sz="1200" kern="100">
                          <a:effectLst/>
                        </a:rPr>
                        <a:t>文件格式</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zh-CN" sz="1200" kern="100">
                          <a:effectLst/>
                        </a:rPr>
                        <a:t>说明</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955037186"/>
                  </a:ext>
                </a:extLst>
              </a:tr>
              <a:tr h="379476">
                <a:tc>
                  <a:txBody>
                    <a:bodyPr/>
                    <a:lstStyle/>
                    <a:p>
                      <a:pPr indent="306070" algn="just">
                        <a:lnSpc>
                          <a:spcPts val="2200"/>
                        </a:lnSpc>
                        <a:spcAft>
                          <a:spcPts val="0"/>
                        </a:spcAft>
                      </a:pPr>
                      <a:r>
                        <a:rPr lang="en-US" sz="1200" kern="100" dirty="0">
                          <a:effectLst/>
                        </a:rPr>
                        <a:t>whuroad.e00</a:t>
                      </a:r>
                      <a:endParaRPr lang="zh-CN" sz="1050" kern="100" dirty="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en-US" sz="1200" kern="100">
                          <a:effectLst/>
                        </a:rPr>
                        <a:t>E00</a:t>
                      </a:r>
                      <a:r>
                        <a:rPr lang="zh-CN" sz="1200" kern="100">
                          <a:effectLst/>
                        </a:rPr>
                        <a:t>文件</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zh-CN" sz="1200" kern="100" dirty="0">
                          <a:effectLst/>
                        </a:rPr>
                        <a:t>此数据为河流数据并存储有拓扑关系。</a:t>
                      </a:r>
                      <a:endParaRPr lang="zh-CN" sz="1050" kern="100" dirty="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32477744"/>
                  </a:ext>
                </a:extLst>
              </a:tr>
            </a:tbl>
          </a:graphicData>
        </a:graphic>
      </p:graphicFrame>
      <p:graphicFrame>
        <p:nvGraphicFramePr>
          <p:cNvPr id="5" name="表格 4">
            <a:extLst>
              <a:ext uri="{FF2B5EF4-FFF2-40B4-BE49-F238E27FC236}">
                <a16:creationId xmlns:a16="http://schemas.microsoft.com/office/drawing/2014/main" id="{07BC0AFA-4B12-4F7B-B56E-82E623546A1A}"/>
              </a:ext>
            </a:extLst>
          </p:cNvPr>
          <p:cNvGraphicFramePr>
            <a:graphicFrameLocks noGrp="1"/>
          </p:cNvGraphicFramePr>
          <p:nvPr>
            <p:extLst>
              <p:ext uri="{D42A27DB-BD31-4B8C-83A1-F6EECF244321}">
                <p14:modId xmlns:p14="http://schemas.microsoft.com/office/powerpoint/2010/main" val="2446562332"/>
              </p:ext>
            </p:extLst>
          </p:nvPr>
        </p:nvGraphicFramePr>
        <p:xfrm>
          <a:off x="2286000" y="5202171"/>
          <a:ext cx="7443214" cy="1037313"/>
        </p:xfrm>
        <a:graphic>
          <a:graphicData uri="http://schemas.openxmlformats.org/drawingml/2006/table">
            <a:tbl>
              <a:tblPr firstRow="1" firstCol="1" bandRow="1">
                <a:tableStyleId>{9D7B26C5-4107-4FEC-AEDC-1716B250A1EF}</a:tableStyleId>
              </a:tblPr>
              <a:tblGrid>
                <a:gridCol w="1401775">
                  <a:extLst>
                    <a:ext uri="{9D8B030D-6E8A-4147-A177-3AD203B41FA5}">
                      <a16:colId xmlns:a16="http://schemas.microsoft.com/office/drawing/2014/main" val="1682018856"/>
                    </a:ext>
                  </a:extLst>
                </a:gridCol>
                <a:gridCol w="1542371">
                  <a:extLst>
                    <a:ext uri="{9D8B030D-6E8A-4147-A177-3AD203B41FA5}">
                      <a16:colId xmlns:a16="http://schemas.microsoft.com/office/drawing/2014/main" val="3987038635"/>
                    </a:ext>
                  </a:extLst>
                </a:gridCol>
                <a:gridCol w="1895534">
                  <a:extLst>
                    <a:ext uri="{9D8B030D-6E8A-4147-A177-3AD203B41FA5}">
                      <a16:colId xmlns:a16="http://schemas.microsoft.com/office/drawing/2014/main" val="4202361492"/>
                    </a:ext>
                  </a:extLst>
                </a:gridCol>
                <a:gridCol w="2603534">
                  <a:extLst>
                    <a:ext uri="{9D8B030D-6E8A-4147-A177-3AD203B41FA5}">
                      <a16:colId xmlns:a16="http://schemas.microsoft.com/office/drawing/2014/main" val="4139607377"/>
                    </a:ext>
                  </a:extLst>
                </a:gridCol>
              </a:tblGrid>
              <a:tr h="345771">
                <a:tc>
                  <a:txBody>
                    <a:bodyPr/>
                    <a:lstStyle/>
                    <a:p>
                      <a:pPr indent="304800" algn="just">
                        <a:lnSpc>
                          <a:spcPts val="2200"/>
                        </a:lnSpc>
                        <a:spcAft>
                          <a:spcPts val="0"/>
                        </a:spcAft>
                      </a:pPr>
                      <a:r>
                        <a:rPr lang="zh-CN" sz="1200" kern="100">
                          <a:effectLst/>
                        </a:rPr>
                        <a:t>目的</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zh-CN" sz="1200" kern="100">
                          <a:effectLst/>
                        </a:rPr>
                        <a:t>输入</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zh-CN" sz="1200" kern="100">
                          <a:effectLst/>
                        </a:rPr>
                        <a:t>输出</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zh-CN" sz="1200" kern="100">
                          <a:effectLst/>
                        </a:rPr>
                        <a:t>说明</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19906307"/>
                  </a:ext>
                </a:extLst>
              </a:tr>
              <a:tr h="345771">
                <a:tc>
                  <a:txBody>
                    <a:bodyPr/>
                    <a:lstStyle/>
                    <a:p>
                      <a:pPr indent="304800" algn="just">
                        <a:lnSpc>
                          <a:spcPts val="2200"/>
                        </a:lnSpc>
                        <a:spcAft>
                          <a:spcPts val="0"/>
                        </a:spcAft>
                      </a:pPr>
                      <a:r>
                        <a:rPr lang="zh-CN" sz="1200" kern="100">
                          <a:effectLst/>
                        </a:rPr>
                        <a:t>可视化</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en-US" sz="1200" kern="100">
                          <a:effectLst/>
                        </a:rPr>
                        <a:t>E00</a:t>
                      </a:r>
                      <a:r>
                        <a:rPr lang="zh-CN" sz="1200" kern="100">
                          <a:effectLst/>
                        </a:rPr>
                        <a:t>文件</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en-US" sz="1200" kern="100">
                          <a:effectLst/>
                        </a:rPr>
                        <a:t>E00</a:t>
                      </a:r>
                      <a:r>
                        <a:rPr lang="zh-CN" sz="1200" kern="100">
                          <a:effectLst/>
                        </a:rPr>
                        <a:t>图像</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zh-CN" sz="1200" kern="100">
                          <a:effectLst/>
                        </a:rPr>
                        <a:t>图像包含拓扑关系</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938115927"/>
                  </a:ext>
                </a:extLst>
              </a:tr>
              <a:tr h="345771">
                <a:tc>
                  <a:txBody>
                    <a:bodyPr/>
                    <a:lstStyle/>
                    <a:p>
                      <a:pPr indent="304800" algn="just">
                        <a:lnSpc>
                          <a:spcPts val="2200"/>
                        </a:lnSpc>
                        <a:spcAft>
                          <a:spcPts val="0"/>
                        </a:spcAft>
                      </a:pPr>
                      <a:r>
                        <a:rPr lang="zh-CN" sz="1200" kern="100">
                          <a:effectLst/>
                        </a:rPr>
                        <a:t>路径分析</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zh-CN" sz="1200" kern="100">
                          <a:effectLst/>
                        </a:rPr>
                        <a:t>起终点</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zh-CN" sz="1200" kern="100">
                          <a:effectLst/>
                        </a:rPr>
                        <a:t>最短路径</a:t>
                      </a:r>
                      <a:endParaRPr lang="zh-CN" sz="1050" kern="10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indent="306070" algn="just">
                        <a:lnSpc>
                          <a:spcPts val="2200"/>
                        </a:lnSpc>
                        <a:spcAft>
                          <a:spcPts val="0"/>
                        </a:spcAft>
                      </a:pPr>
                      <a:r>
                        <a:rPr lang="zh-CN" sz="1200" kern="100" dirty="0">
                          <a:effectLst/>
                        </a:rPr>
                        <a:t>利用拓扑关系分析</a:t>
                      </a:r>
                      <a:endParaRPr lang="zh-CN" sz="1050" kern="100" dirty="0">
                        <a:solidFill>
                          <a:srgbClr val="7B7B7B"/>
                        </a:solidFill>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63204955"/>
                  </a:ext>
                </a:extLst>
              </a:tr>
            </a:tbl>
          </a:graphicData>
        </a:graphic>
      </p:graphicFrame>
    </p:spTree>
    <p:extLst>
      <p:ext uri="{BB962C8B-B14F-4D97-AF65-F5344CB8AC3E}">
        <p14:creationId xmlns:p14="http://schemas.microsoft.com/office/powerpoint/2010/main" val="247070740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45B751D-B02A-4AA6-9FCD-ECE986C0B5CD}"/>
              </a:ext>
            </a:extLst>
          </p:cNvPr>
          <p:cNvSpPr>
            <a:spLocks noGrp="1"/>
          </p:cNvSpPr>
          <p:nvPr>
            <p:ph type="title"/>
          </p:nvPr>
        </p:nvSpPr>
        <p:spPr/>
        <p:txBody>
          <a:bodyPr/>
          <a:lstStyle/>
          <a:p>
            <a:r>
              <a:rPr lang="zh-CN" altLang="zh-CN" b="1" dirty="0"/>
              <a:t>项目结构</a:t>
            </a:r>
            <a:br>
              <a:rPr lang="zh-CN" altLang="zh-CN" dirty="0"/>
            </a:br>
            <a:endParaRPr lang="zh-CN" altLang="en-US" dirty="0"/>
          </a:p>
        </p:txBody>
      </p:sp>
      <p:sp>
        <p:nvSpPr>
          <p:cNvPr id="3" name="内容占位符 2">
            <a:extLst>
              <a:ext uri="{FF2B5EF4-FFF2-40B4-BE49-F238E27FC236}">
                <a16:creationId xmlns:a16="http://schemas.microsoft.com/office/drawing/2014/main" id="{B7B388C0-384B-4473-8FA3-F644087072B7}"/>
              </a:ext>
            </a:extLst>
          </p:cNvPr>
          <p:cNvSpPr>
            <a:spLocks noGrp="1"/>
          </p:cNvSpPr>
          <p:nvPr>
            <p:ph sz="quarter" idx="13"/>
          </p:nvPr>
        </p:nvSpPr>
        <p:spPr>
          <a:xfrm>
            <a:off x="436551" y="2117907"/>
            <a:ext cx="4464138" cy="4121576"/>
          </a:xfrm>
        </p:spPr>
        <p:txBody>
          <a:bodyPr>
            <a:normAutofit fontScale="92500" lnSpcReduction="20000"/>
          </a:bodyPr>
          <a:lstStyle/>
          <a:p>
            <a:r>
              <a:rPr lang="zh-CN" altLang="zh-CN" dirty="0">
                <a:latin typeface="+mj-ea"/>
                <a:ea typeface="+mj-ea"/>
              </a:rPr>
              <a:t>文件读取</a:t>
            </a:r>
            <a:endParaRPr lang="en-US" altLang="zh-CN" dirty="0">
              <a:latin typeface="+mj-ea"/>
              <a:ea typeface="+mj-ea"/>
            </a:endParaRPr>
          </a:p>
          <a:p>
            <a:pPr lvl="1"/>
            <a:r>
              <a:rPr lang="en-US" altLang="zh-CN" dirty="0" err="1">
                <a:latin typeface="+mj-ea"/>
                <a:ea typeface="+mj-ea"/>
              </a:rPr>
              <a:t>CFile</a:t>
            </a:r>
            <a:r>
              <a:rPr lang="zh-CN" altLang="zh-CN" dirty="0">
                <a:latin typeface="+mj-ea"/>
                <a:ea typeface="+mj-ea"/>
              </a:rPr>
              <a:t>类中读取文件并结构化存储。</a:t>
            </a:r>
            <a:endParaRPr lang="en-US" altLang="zh-CN" dirty="0">
              <a:latin typeface="+mj-ea"/>
              <a:ea typeface="+mj-ea"/>
            </a:endParaRPr>
          </a:p>
          <a:p>
            <a:pPr lvl="1"/>
            <a:r>
              <a:rPr lang="zh-CN" altLang="zh-CN" dirty="0">
                <a:latin typeface="+mj-ea"/>
                <a:ea typeface="+mj-ea"/>
              </a:rPr>
              <a:t>创建</a:t>
            </a:r>
            <a:r>
              <a:rPr lang="en-US" altLang="zh-CN" dirty="0" err="1">
                <a:latin typeface="+mj-ea"/>
                <a:ea typeface="+mj-ea"/>
              </a:rPr>
              <a:t>CArc</a:t>
            </a:r>
            <a:r>
              <a:rPr lang="zh-CN" altLang="zh-CN" dirty="0">
                <a:latin typeface="+mj-ea"/>
                <a:ea typeface="+mj-ea"/>
              </a:rPr>
              <a:t>类存储</a:t>
            </a:r>
            <a:r>
              <a:rPr lang="en-US" altLang="zh-CN" dirty="0">
                <a:latin typeface="+mj-ea"/>
                <a:ea typeface="+mj-ea"/>
              </a:rPr>
              <a:t>Arc files</a:t>
            </a:r>
            <a:r>
              <a:rPr lang="zh-CN" altLang="zh-CN" dirty="0">
                <a:latin typeface="+mj-ea"/>
                <a:ea typeface="+mj-ea"/>
              </a:rPr>
              <a:t>中的弧线数据表，包括点链存储所有点的坐标。</a:t>
            </a:r>
            <a:endParaRPr lang="en-US" altLang="zh-CN" dirty="0">
              <a:latin typeface="+mj-ea"/>
              <a:ea typeface="+mj-ea"/>
            </a:endParaRPr>
          </a:p>
          <a:p>
            <a:pPr lvl="1"/>
            <a:r>
              <a:rPr lang="zh-CN" altLang="zh-CN" dirty="0">
                <a:latin typeface="+mj-ea"/>
                <a:ea typeface="+mj-ea"/>
              </a:rPr>
              <a:t>创建</a:t>
            </a:r>
            <a:r>
              <a:rPr lang="en-US" altLang="zh-CN" dirty="0" err="1">
                <a:latin typeface="+mj-ea"/>
                <a:ea typeface="+mj-ea"/>
              </a:rPr>
              <a:t>CAtt</a:t>
            </a:r>
            <a:r>
              <a:rPr lang="zh-CN" altLang="zh-CN" dirty="0">
                <a:latin typeface="+mj-ea"/>
                <a:ea typeface="+mj-ea"/>
              </a:rPr>
              <a:t>类存储表属性的属性信息</a:t>
            </a:r>
            <a:r>
              <a:rPr lang="en-US" altLang="zh-CN" dirty="0">
                <a:latin typeface="+mj-ea"/>
                <a:ea typeface="+mj-ea"/>
              </a:rPr>
              <a:t>.</a:t>
            </a:r>
            <a:r>
              <a:rPr lang="zh-CN" altLang="zh-CN" dirty="0">
                <a:latin typeface="+mj-ea"/>
                <a:ea typeface="+mj-ea"/>
              </a:rPr>
              <a:t>在读取属性表同时建立邻接矩阵，将起终结点对应的而道路长度记录到相应的矩阵位置，并统计结点个数。</a:t>
            </a:r>
          </a:p>
          <a:p>
            <a:pPr lvl="1"/>
            <a:r>
              <a:rPr lang="zh-CN" altLang="zh-CN" dirty="0">
                <a:latin typeface="+mj-ea"/>
                <a:ea typeface="+mj-ea"/>
              </a:rPr>
              <a:t>考虑到不同文件拥有的数据部分不同，在存储相同部分的数据时应用</a:t>
            </a:r>
            <a:r>
              <a:rPr lang="en-US" altLang="zh-CN" dirty="0">
                <a:latin typeface="+mj-ea"/>
                <a:ea typeface="+mj-ea"/>
              </a:rPr>
              <a:t>bool</a:t>
            </a:r>
            <a:r>
              <a:rPr lang="zh-CN" altLang="zh-CN" dirty="0">
                <a:latin typeface="+mj-ea"/>
                <a:ea typeface="+mj-ea"/>
              </a:rPr>
              <a:t>变量控制数据的存储方式是否保持不变。</a:t>
            </a:r>
            <a:endParaRPr lang="en-US" altLang="zh-CN" dirty="0">
              <a:latin typeface="+mj-ea"/>
              <a:ea typeface="+mj-ea"/>
            </a:endParaRPr>
          </a:p>
          <a:p>
            <a:r>
              <a:rPr lang="zh-CN" altLang="zh-CN" dirty="0">
                <a:latin typeface="+mj-ea"/>
                <a:ea typeface="+mj-ea"/>
              </a:rPr>
              <a:t>图像绘制</a:t>
            </a:r>
            <a:endParaRPr lang="en-US" altLang="zh-CN" dirty="0">
              <a:latin typeface="+mj-ea"/>
              <a:ea typeface="+mj-ea"/>
            </a:endParaRPr>
          </a:p>
          <a:p>
            <a:r>
              <a:rPr lang="zh-CN" altLang="zh-CN" dirty="0">
                <a:latin typeface="+mj-ea"/>
                <a:ea typeface="+mj-ea"/>
              </a:rPr>
              <a:t>路径分析</a:t>
            </a:r>
            <a:endParaRPr lang="zh-CN" altLang="en-US" dirty="0">
              <a:latin typeface="+mj-ea"/>
              <a:ea typeface="+mj-ea"/>
            </a:endParaRPr>
          </a:p>
        </p:txBody>
      </p:sp>
      <p:pic>
        <p:nvPicPr>
          <p:cNvPr id="4" name="图片 3">
            <a:extLst>
              <a:ext uri="{FF2B5EF4-FFF2-40B4-BE49-F238E27FC236}">
                <a16:creationId xmlns:a16="http://schemas.microsoft.com/office/drawing/2014/main" id="{8AFA3C4C-2314-4120-8C93-AFCE41907C98}"/>
              </a:ext>
            </a:extLst>
          </p:cNvPr>
          <p:cNvPicPr>
            <a:picLocks noChangeAspect="1"/>
          </p:cNvPicPr>
          <p:nvPr/>
        </p:nvPicPr>
        <p:blipFill>
          <a:blip r:embed="rId2"/>
          <a:stretch>
            <a:fillRect/>
          </a:stretch>
        </p:blipFill>
        <p:spPr>
          <a:xfrm>
            <a:off x="5203077" y="1596178"/>
            <a:ext cx="6377537" cy="4643305"/>
          </a:xfrm>
          <a:prstGeom prst="rect">
            <a:avLst/>
          </a:prstGeom>
        </p:spPr>
      </p:pic>
      <p:sp>
        <p:nvSpPr>
          <p:cNvPr id="5" name="文本框 4">
            <a:extLst>
              <a:ext uri="{FF2B5EF4-FFF2-40B4-BE49-F238E27FC236}">
                <a16:creationId xmlns:a16="http://schemas.microsoft.com/office/drawing/2014/main" id="{EB69FB25-FEA6-4733-B9D6-0851C596870D}"/>
              </a:ext>
            </a:extLst>
          </p:cNvPr>
          <p:cNvSpPr txBox="1"/>
          <p:nvPr/>
        </p:nvSpPr>
        <p:spPr>
          <a:xfrm>
            <a:off x="7424272" y="6488668"/>
            <a:ext cx="1935145" cy="369332"/>
          </a:xfrm>
          <a:prstGeom prst="rect">
            <a:avLst/>
          </a:prstGeom>
          <a:noFill/>
        </p:spPr>
        <p:txBody>
          <a:bodyPr wrap="none" rtlCol="0">
            <a:spAutoFit/>
          </a:bodyPr>
          <a:lstStyle/>
          <a:p>
            <a:r>
              <a:rPr lang="zh-CN" altLang="en-US" dirty="0"/>
              <a:t>图</a:t>
            </a:r>
            <a:r>
              <a:rPr lang="en-US" altLang="zh-CN" dirty="0"/>
              <a:t>1 UML</a:t>
            </a:r>
            <a:r>
              <a:rPr lang="zh-CN" altLang="en-US" dirty="0"/>
              <a:t>类结构图</a:t>
            </a:r>
          </a:p>
        </p:txBody>
      </p:sp>
    </p:spTree>
    <p:extLst>
      <p:ext uri="{BB962C8B-B14F-4D97-AF65-F5344CB8AC3E}">
        <p14:creationId xmlns:p14="http://schemas.microsoft.com/office/powerpoint/2010/main" val="19665218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B48587-7495-4F30-AA38-05FC2107E6CF}"/>
              </a:ext>
            </a:extLst>
          </p:cNvPr>
          <p:cNvSpPr>
            <a:spLocks noGrp="1"/>
          </p:cNvSpPr>
          <p:nvPr>
            <p:ph type="title"/>
          </p:nvPr>
        </p:nvSpPr>
        <p:spPr/>
        <p:txBody>
          <a:bodyPr/>
          <a:lstStyle/>
          <a:p>
            <a:r>
              <a:rPr lang="zh-CN" altLang="zh-CN" b="1" dirty="0"/>
              <a:t>项目结构</a:t>
            </a:r>
            <a:br>
              <a:rPr lang="zh-CN" altLang="zh-CN" dirty="0"/>
            </a:br>
            <a:endParaRPr lang="zh-CN" altLang="en-US" dirty="0"/>
          </a:p>
        </p:txBody>
      </p:sp>
      <p:sp>
        <p:nvSpPr>
          <p:cNvPr id="3" name="内容占位符 2">
            <a:extLst>
              <a:ext uri="{FF2B5EF4-FFF2-40B4-BE49-F238E27FC236}">
                <a16:creationId xmlns:a16="http://schemas.microsoft.com/office/drawing/2014/main" id="{A37E5B1F-F061-42DE-8DEB-11EFC8395942}"/>
              </a:ext>
            </a:extLst>
          </p:cNvPr>
          <p:cNvSpPr>
            <a:spLocks noGrp="1"/>
          </p:cNvSpPr>
          <p:nvPr>
            <p:ph sz="quarter" idx="13"/>
          </p:nvPr>
        </p:nvSpPr>
        <p:spPr/>
        <p:txBody>
          <a:bodyPr>
            <a:normAutofit fontScale="85000" lnSpcReduction="10000"/>
          </a:bodyPr>
          <a:lstStyle/>
          <a:p>
            <a:r>
              <a:rPr lang="zh-CN" altLang="en-US" sz="2400" b="1" dirty="0"/>
              <a:t>图像绘制</a:t>
            </a:r>
            <a:endParaRPr lang="en-US" altLang="zh-CN" sz="2400" b="1" dirty="0"/>
          </a:p>
          <a:p>
            <a:r>
              <a:rPr lang="zh-CN" altLang="zh-CN" b="1" dirty="0"/>
              <a:t>结构化的数据</a:t>
            </a:r>
            <a:endParaRPr lang="en-US" altLang="zh-CN" b="1" dirty="0"/>
          </a:p>
          <a:p>
            <a:pPr lvl="1"/>
            <a:r>
              <a:rPr lang="zh-CN" altLang="en-US" dirty="0"/>
              <a:t>点绘制弧线。</a:t>
            </a:r>
            <a:r>
              <a:rPr lang="zh-CN" altLang="zh-CN" dirty="0"/>
              <a:t>即在点数据构成弧线的</a:t>
            </a:r>
            <a:r>
              <a:rPr lang="en-US" altLang="zh-CN" dirty="0" err="1"/>
              <a:t>CA</a:t>
            </a:r>
            <a:r>
              <a:rPr lang="en-US" altLang="zh-CN" cap="none" dirty="0" err="1"/>
              <a:t>rc</a:t>
            </a:r>
            <a:r>
              <a:rPr lang="zh-CN" altLang="zh-CN" dirty="0"/>
              <a:t>类中，增加</a:t>
            </a:r>
            <a:r>
              <a:rPr lang="en-US" altLang="zh-CN" dirty="0"/>
              <a:t>D</a:t>
            </a:r>
            <a:r>
              <a:rPr lang="en-US" altLang="zh-CN" cap="none" dirty="0"/>
              <a:t>raw()</a:t>
            </a:r>
            <a:r>
              <a:rPr lang="zh-CN" altLang="zh-CN" dirty="0"/>
              <a:t>函数，应用</a:t>
            </a:r>
            <a:r>
              <a:rPr lang="en-US" altLang="zh-CN" dirty="0"/>
              <a:t>OpenGL</a:t>
            </a:r>
            <a:r>
              <a:rPr lang="zh-CN" altLang="zh-CN" dirty="0"/>
              <a:t>的绘制方法对每一条</a:t>
            </a:r>
            <a:r>
              <a:rPr lang="en-US" altLang="zh-CN" dirty="0"/>
              <a:t>Arc</a:t>
            </a:r>
            <a:r>
              <a:rPr lang="zh-CN" altLang="zh-CN" dirty="0"/>
              <a:t>进行基本要素的绘制</a:t>
            </a:r>
            <a:r>
              <a:rPr lang="zh-CN" altLang="en-US" dirty="0"/>
              <a:t>。</a:t>
            </a:r>
            <a:endParaRPr lang="en-US" altLang="zh-CN" dirty="0"/>
          </a:p>
          <a:p>
            <a:pPr lvl="1"/>
            <a:r>
              <a:rPr lang="zh-CN" altLang="en-US" dirty="0"/>
              <a:t>弧线构成地图。</a:t>
            </a:r>
            <a:r>
              <a:rPr lang="zh-CN" altLang="zh-CN" dirty="0"/>
              <a:t>在</a:t>
            </a:r>
            <a:r>
              <a:rPr lang="en-US" altLang="zh-CN" dirty="0"/>
              <a:t>CE00</a:t>
            </a:r>
            <a:r>
              <a:rPr lang="zh-CN" altLang="zh-CN" dirty="0"/>
              <a:t>类中对</a:t>
            </a:r>
            <a:r>
              <a:rPr lang="en-US" altLang="zh-CN" dirty="0"/>
              <a:t>Arc</a:t>
            </a:r>
            <a:r>
              <a:rPr lang="zh-CN" altLang="zh-CN" dirty="0"/>
              <a:t>进行遍历，绘制所有弧线。</a:t>
            </a:r>
            <a:endParaRPr lang="en-US" altLang="zh-CN" dirty="0"/>
          </a:p>
          <a:p>
            <a:r>
              <a:rPr lang="zh-CN" altLang="zh-CN" b="1" dirty="0"/>
              <a:t>坐标映射</a:t>
            </a:r>
            <a:endParaRPr lang="en-US" altLang="zh-CN" b="1" dirty="0"/>
          </a:p>
          <a:p>
            <a:pPr lvl="1"/>
            <a:r>
              <a:rPr lang="zh-CN" altLang="en-US" dirty="0"/>
              <a:t>导入</a:t>
            </a:r>
            <a:r>
              <a:rPr lang="zh-CN" altLang="zh-CN" dirty="0"/>
              <a:t>上一次实习写的映射类函数</a:t>
            </a:r>
            <a:r>
              <a:rPr lang="en-US" altLang="zh-CN" dirty="0" err="1"/>
              <a:t>CP</a:t>
            </a:r>
            <a:r>
              <a:rPr lang="en-US" altLang="zh-CN" cap="none" dirty="0" err="1"/>
              <a:t>rojection</a:t>
            </a:r>
            <a:r>
              <a:rPr lang="zh-CN" altLang="zh-CN" dirty="0"/>
              <a:t>类，在存储数据时获得整个图幅的大小范围，获得图像缩放比例，对要绘制的图形数据进行坐标到屏幕坐标的映射变换。</a:t>
            </a:r>
            <a:endParaRPr lang="en-US" altLang="zh-CN" dirty="0"/>
          </a:p>
          <a:p>
            <a:r>
              <a:rPr lang="zh-CN" altLang="zh-CN" b="1" dirty="0"/>
              <a:t>图形绘制显示</a:t>
            </a:r>
            <a:endParaRPr lang="en-US" altLang="zh-CN" b="1" dirty="0"/>
          </a:p>
          <a:p>
            <a:pPr lvl="1"/>
            <a:r>
              <a:rPr lang="zh-CN" altLang="zh-CN" dirty="0"/>
              <a:t>窗口的图像显示，在之前设计的</a:t>
            </a:r>
            <a:r>
              <a:rPr lang="en-US" altLang="zh-CN" dirty="0"/>
              <a:t>UI</a:t>
            </a:r>
            <a:r>
              <a:rPr lang="zh-CN" altLang="zh-CN" dirty="0"/>
              <a:t>框架中调用</a:t>
            </a:r>
            <a:r>
              <a:rPr lang="en-US" altLang="zh-CN" dirty="0"/>
              <a:t>CE00</a:t>
            </a:r>
            <a:r>
              <a:rPr lang="zh-CN" altLang="zh-CN" dirty="0"/>
              <a:t>类的绘制方法，即可实现</a:t>
            </a:r>
            <a:r>
              <a:rPr lang="en-US" altLang="zh-CN" dirty="0"/>
              <a:t>E00</a:t>
            </a:r>
            <a:r>
              <a:rPr lang="zh-CN" altLang="zh-CN" dirty="0"/>
              <a:t>文件的可视化。</a:t>
            </a:r>
            <a:endParaRPr lang="zh-CN" altLang="en-US" dirty="0"/>
          </a:p>
        </p:txBody>
      </p:sp>
    </p:spTree>
    <p:extLst>
      <p:ext uri="{BB962C8B-B14F-4D97-AF65-F5344CB8AC3E}">
        <p14:creationId xmlns:p14="http://schemas.microsoft.com/office/powerpoint/2010/main" val="3927262102"/>
      </p:ext>
    </p:extLst>
  </p:cSld>
  <p:clrMapOvr>
    <a:masterClrMapping/>
  </p:clrMapOvr>
</p:sld>
</file>

<file path=ppt/theme/theme1.xml><?xml version="1.0" encoding="utf-8"?>
<a:theme xmlns:a="http://schemas.openxmlformats.org/drawingml/2006/main" name="水滴">
  <a:themeElements>
    <a:clrScheme name="Droplet">
      <a:dk1>
        <a:sysClr val="windowText" lastClr="000000"/>
      </a:dk1>
      <a:lt1>
        <a:sysClr val="window" lastClr="FFFFFF"/>
      </a:lt1>
      <a:dk2>
        <a:srgbClr val="355071"/>
      </a:dk2>
      <a:lt2>
        <a:srgbClr val="AABED7"/>
      </a:lt2>
      <a:accent1>
        <a:srgbClr val="2FA3EE"/>
      </a:accent1>
      <a:accent2>
        <a:srgbClr val="4BCAAD"/>
      </a:accent2>
      <a:accent3>
        <a:srgbClr val="86C157"/>
      </a:accent3>
      <a:accent4>
        <a:srgbClr val="D99C3F"/>
      </a:accent4>
      <a:accent5>
        <a:srgbClr val="CE6633"/>
      </a:accent5>
      <a:accent6>
        <a:srgbClr val="A35DD1"/>
      </a:accent6>
      <a:hlink>
        <a:srgbClr val="56BCFE"/>
      </a:hlink>
      <a:folHlink>
        <a:srgbClr val="97C5E3"/>
      </a:folHlink>
    </a:clrScheme>
    <a:fontScheme name="Drople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roplet">
      <a:fillStyleLst>
        <a:solidFill>
          <a:schemeClr val="phClr"/>
        </a:solidFill>
        <a:solidFill>
          <a:schemeClr val="phClr">
            <a:tint val="69000"/>
            <a:satMod val="105000"/>
            <a:lumMod val="110000"/>
          </a:schemeClr>
        </a:solidFill>
        <a:gradFill rotWithShape="1">
          <a:gsLst>
            <a:gs pos="0">
              <a:schemeClr val="phClr">
                <a:tint val="94000"/>
                <a:satMod val="100000"/>
                <a:lumMod val="108000"/>
              </a:schemeClr>
            </a:gs>
            <a:gs pos="50000">
              <a:schemeClr val="phClr">
                <a:tint val="98000"/>
                <a:shade val="100000"/>
                <a:satMod val="100000"/>
                <a:lumMod val="100000"/>
              </a:schemeClr>
            </a:gs>
            <a:gs pos="100000">
              <a:schemeClr val="phClr">
                <a:shade val="72000"/>
                <a:satMod val="120000"/>
                <a:lumMod val="100000"/>
              </a:schemeClr>
            </a:gs>
          </a:gsLst>
          <a:lin ang="5400000" scaled="0"/>
        </a:gradFill>
      </a:fillStyleLst>
      <a:lnStyleLst>
        <a:ln w="9525" cap="flat" cmpd="sng" algn="ctr">
          <a:solidFill>
            <a:schemeClr val="phClr">
              <a:shade val="60000"/>
            </a:scheme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effectStyle>
        <a:effectStyle>
          <a:effectLst>
            <a:outerShdw blurRad="63500" dist="25400" dir="5400000" algn="ctr" rotWithShape="0">
              <a:srgbClr val="000000">
                <a:alpha val="69000"/>
              </a:srgbClr>
            </a:outerShdw>
          </a:effectLst>
          <a:scene3d>
            <a:camera prst="orthographicFront">
              <a:rot lat="0" lon="0" rev="0"/>
            </a:camera>
            <a:lightRig rig="balanced" dir="t">
              <a:rot lat="0" lon="0" rev="1200000"/>
            </a:lightRig>
          </a:scene3d>
          <a:sp3d prstMaterial="plastic">
            <a:bevelT w="25400" h="25400"/>
          </a:sp3d>
        </a:effectStyle>
      </a:effectStyleLst>
      <a:bgFillStyleLst>
        <a:solidFill>
          <a:schemeClr val="phClr"/>
        </a:solidFill>
        <a:gradFill rotWithShape="1">
          <a:gsLst>
            <a:gs pos="0">
              <a:schemeClr val="phClr">
                <a:tint val="90000"/>
                <a:lumMod val="110000"/>
              </a:schemeClr>
            </a:gs>
            <a:gs pos="100000">
              <a:schemeClr val="phClr">
                <a:shade val="64000"/>
                <a:lumMod val="88000"/>
              </a:schemeClr>
            </a:gs>
          </a:gsLst>
          <a:lin ang="5400000" scaled="0"/>
        </a:gradFill>
        <a:gradFill rotWithShape="1">
          <a:gsLst>
            <a:gs pos="0">
              <a:schemeClr val="phClr">
                <a:tint val="84000"/>
                <a:shade val="100000"/>
                <a:hueMod val="130000"/>
                <a:satMod val="150000"/>
                <a:lumMod val="112000"/>
              </a:schemeClr>
            </a:gs>
            <a:gs pos="100000">
              <a:schemeClr val="phClr">
                <a:shade val="92000"/>
                <a:satMod val="140000"/>
                <a:lumMod val="110000"/>
              </a:schemeClr>
            </a:gs>
          </a:gsLst>
          <a:lin ang="5400000" scaled="0"/>
        </a:gradFill>
      </a:bgFillStyleLst>
    </a:fmtScheme>
  </a:themeElements>
  <a:objectDefaults/>
  <a:extraClrSchemeLst/>
  <a:extLst>
    <a:ext uri="{05A4C25C-085E-4340-85A3-A5531E510DB2}">
      <thm15:themeFamily xmlns:thm15="http://schemas.microsoft.com/office/thememl/2012/main" name="Droplet" id="{8984A317-299A-4E50-B45D-BFC9EDE2337A}" vid="{A633B6A3-9E7F-4C10-9C98-2517A3134361}"/>
    </a:ext>
  </a:extLst>
</a:theme>
</file>

<file path=docProps/app.xml><?xml version="1.0" encoding="utf-8"?>
<Properties xmlns="http://schemas.openxmlformats.org/officeDocument/2006/extended-properties" xmlns:vt="http://schemas.openxmlformats.org/officeDocument/2006/docPropsVTypes">
  <Template>水滴</Template>
  <TotalTime>102</TotalTime>
  <Words>1716</Words>
  <Application>Microsoft Office PowerPoint</Application>
  <PresentationFormat>宽屏</PresentationFormat>
  <Paragraphs>136</Paragraphs>
  <Slides>17</Slides>
  <Notes>0</Notes>
  <HiddenSlides>0</HiddenSlides>
  <MMClips>1</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17</vt:i4>
      </vt:variant>
    </vt:vector>
  </HeadingPairs>
  <TitlesOfParts>
    <vt:vector size="23" baseType="lpstr">
      <vt:lpstr>等线</vt:lpstr>
      <vt:lpstr>宋体</vt:lpstr>
      <vt:lpstr>Arial</vt:lpstr>
      <vt:lpstr>Times New Roman</vt:lpstr>
      <vt:lpstr>Tw Cen MT</vt:lpstr>
      <vt:lpstr>水滴</vt:lpstr>
      <vt:lpstr>E00文件解析项目方案</vt:lpstr>
      <vt:lpstr>content</vt:lpstr>
      <vt:lpstr>项目目标 </vt:lpstr>
      <vt:lpstr>项目配置 </vt:lpstr>
      <vt:lpstr>技术路线 </vt:lpstr>
      <vt:lpstr>详细设计 </vt:lpstr>
      <vt:lpstr>详细设计 </vt:lpstr>
      <vt:lpstr>项目结构 </vt:lpstr>
      <vt:lpstr>项目结构 </vt:lpstr>
      <vt:lpstr>项目结构</vt:lpstr>
      <vt:lpstr>Dijkstra 最短路径算法 </vt:lpstr>
      <vt:lpstr>PowerPoint 演示文稿</vt:lpstr>
      <vt:lpstr>PowerPoint 演示文稿</vt:lpstr>
      <vt:lpstr>技术问题  </vt:lpstr>
      <vt:lpstr>UI设计 </vt:lpstr>
      <vt:lpstr>时间计划 </vt:lpstr>
      <vt:lpstr>ThankS！                     刘子煜 20180404</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E00文件解析项目方案</dc:title>
  <dc:creator>ziyu liu</dc:creator>
  <cp:lastModifiedBy>ziyu liu</cp:lastModifiedBy>
  <cp:revision>13</cp:revision>
  <dcterms:created xsi:type="dcterms:W3CDTF">2018-04-04T02:44:43Z</dcterms:created>
  <dcterms:modified xsi:type="dcterms:W3CDTF">2018-04-04T07:45:36Z</dcterms:modified>
</cp:coreProperties>
</file>

<file path=docProps/thumbnail.jpeg>
</file>